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9" r:id="rId2"/>
    <p:sldId id="281" r:id="rId3"/>
    <p:sldId id="282" r:id="rId4"/>
    <p:sldId id="284" r:id="rId5"/>
    <p:sldId id="287" r:id="rId6"/>
    <p:sldId id="288" r:id="rId7"/>
    <p:sldId id="286" r:id="rId8"/>
    <p:sldId id="266" r:id="rId9"/>
    <p:sldId id="267" r:id="rId10"/>
    <p:sldId id="268" r:id="rId11"/>
    <p:sldId id="295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0" r:id="rId22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8"/>
    <p:restoredTop sz="75259"/>
  </p:normalViewPr>
  <p:slideViewPr>
    <p:cSldViewPr snapToObjects="1">
      <p:cViewPr varScale="1">
        <p:scale>
          <a:sx n="205" d="100"/>
          <a:sy n="205" d="100"/>
        </p:scale>
        <p:origin x="309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3AB5A6-955A-2A40-AF85-1CFAD1095F51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6470BB-05F3-2442-BCF4-383D2BB1712D}">
      <dgm:prSet phldrT="[Text]"/>
      <dgm:spPr/>
      <dgm:t>
        <a:bodyPr/>
        <a:lstStyle/>
        <a:p>
          <a:r>
            <a:rPr lang="en-US" dirty="0"/>
            <a:t>Numerical</a:t>
          </a:r>
        </a:p>
      </dgm:t>
    </dgm:pt>
    <dgm:pt modelId="{2001F97A-2BE7-4544-8000-5D04DE18255C}" type="parTrans" cxnId="{AB0D7454-A118-9147-8D99-D5E8D028EB63}">
      <dgm:prSet/>
      <dgm:spPr/>
      <dgm:t>
        <a:bodyPr/>
        <a:lstStyle/>
        <a:p>
          <a:endParaRPr lang="en-US"/>
        </a:p>
      </dgm:t>
    </dgm:pt>
    <dgm:pt modelId="{18643E41-291E-2243-9F0F-6DBD62BC40FB}" type="sibTrans" cxnId="{AB0D7454-A118-9147-8D99-D5E8D028EB63}">
      <dgm:prSet/>
      <dgm:spPr/>
      <dgm:t>
        <a:bodyPr/>
        <a:lstStyle/>
        <a:p>
          <a:endParaRPr lang="en-US"/>
        </a:p>
      </dgm:t>
    </dgm:pt>
    <dgm:pt modelId="{F3CB81B2-351B-B245-8F70-AD5256753C12}">
      <dgm:prSet phldrT="[Text]"/>
      <dgm:spPr/>
      <dgm:t>
        <a:bodyPr/>
        <a:lstStyle/>
        <a:p>
          <a:r>
            <a:rPr lang="en-US" dirty="0"/>
            <a:t>Discrete</a:t>
          </a:r>
        </a:p>
      </dgm:t>
    </dgm:pt>
    <dgm:pt modelId="{BEC06F3F-AAF3-B048-AA20-B6621A4D19DF}" type="parTrans" cxnId="{22665C6F-4EEA-8E4D-9F73-C97FAD2E800B}">
      <dgm:prSet/>
      <dgm:spPr/>
      <dgm:t>
        <a:bodyPr/>
        <a:lstStyle/>
        <a:p>
          <a:endParaRPr lang="en-US"/>
        </a:p>
      </dgm:t>
    </dgm:pt>
    <dgm:pt modelId="{C78DDC14-78C7-2048-87CE-AD6761362C34}" type="sibTrans" cxnId="{22665C6F-4EEA-8E4D-9F73-C97FAD2E800B}">
      <dgm:prSet/>
      <dgm:spPr/>
      <dgm:t>
        <a:bodyPr/>
        <a:lstStyle/>
        <a:p>
          <a:endParaRPr lang="en-US"/>
        </a:p>
      </dgm:t>
    </dgm:pt>
    <dgm:pt modelId="{4222ACA7-B799-9441-AAF9-B8D37F23BB44}">
      <dgm:prSet phldrT="[Text]"/>
      <dgm:spPr/>
      <dgm:t>
        <a:bodyPr/>
        <a:lstStyle/>
        <a:p>
          <a:r>
            <a:rPr lang="en-US" dirty="0"/>
            <a:t>Continuous</a:t>
          </a:r>
        </a:p>
      </dgm:t>
    </dgm:pt>
    <dgm:pt modelId="{F77704A2-2314-8D45-85CC-8F2CFC57A9D0}" type="parTrans" cxnId="{FD6AD4BA-839F-6E49-AFDB-F89319C88926}">
      <dgm:prSet/>
      <dgm:spPr/>
      <dgm:t>
        <a:bodyPr/>
        <a:lstStyle/>
        <a:p>
          <a:endParaRPr lang="en-US"/>
        </a:p>
      </dgm:t>
    </dgm:pt>
    <dgm:pt modelId="{B131058B-8992-1840-A5B3-5560DA92CEAA}" type="sibTrans" cxnId="{FD6AD4BA-839F-6E49-AFDB-F89319C88926}">
      <dgm:prSet/>
      <dgm:spPr/>
      <dgm:t>
        <a:bodyPr/>
        <a:lstStyle/>
        <a:p>
          <a:endParaRPr lang="en-US"/>
        </a:p>
      </dgm:t>
    </dgm:pt>
    <dgm:pt modelId="{BD90E3B4-BD09-B94F-BD64-781168BAE1A5}">
      <dgm:prSet phldrT="[Text]"/>
      <dgm:spPr/>
      <dgm:t>
        <a:bodyPr/>
        <a:lstStyle/>
        <a:p>
          <a:r>
            <a:rPr lang="en-US" dirty="0"/>
            <a:t>Categorical</a:t>
          </a:r>
        </a:p>
      </dgm:t>
    </dgm:pt>
    <dgm:pt modelId="{400BFCB8-6DAB-3F49-B028-6C30F3F93B16}" type="parTrans" cxnId="{307739D2-B668-3749-95C3-ED6481F3AD49}">
      <dgm:prSet/>
      <dgm:spPr/>
      <dgm:t>
        <a:bodyPr/>
        <a:lstStyle/>
        <a:p>
          <a:endParaRPr lang="en-US"/>
        </a:p>
      </dgm:t>
    </dgm:pt>
    <dgm:pt modelId="{0A3A49A1-F62E-B649-9983-6EE4ADB57ECD}" type="sibTrans" cxnId="{307739D2-B668-3749-95C3-ED6481F3AD49}">
      <dgm:prSet/>
      <dgm:spPr/>
      <dgm:t>
        <a:bodyPr/>
        <a:lstStyle/>
        <a:p>
          <a:endParaRPr lang="en-US"/>
        </a:p>
      </dgm:t>
    </dgm:pt>
    <dgm:pt modelId="{1B644C92-D544-D54D-B736-3A83A729BB52}">
      <dgm:prSet phldrT="[Text]"/>
      <dgm:spPr/>
      <dgm:t>
        <a:bodyPr/>
        <a:lstStyle/>
        <a:p>
          <a:r>
            <a:rPr lang="en-US" dirty="0"/>
            <a:t>Nominal</a:t>
          </a:r>
        </a:p>
      </dgm:t>
    </dgm:pt>
    <dgm:pt modelId="{75BE2437-C00B-E745-9983-7B821D24FE82}" type="parTrans" cxnId="{200C316B-13D9-524D-894A-DF73495594D4}">
      <dgm:prSet/>
      <dgm:spPr/>
      <dgm:t>
        <a:bodyPr/>
        <a:lstStyle/>
        <a:p>
          <a:endParaRPr lang="en-US"/>
        </a:p>
      </dgm:t>
    </dgm:pt>
    <dgm:pt modelId="{1A1E105E-EAE0-CA48-8E80-996920387969}" type="sibTrans" cxnId="{200C316B-13D9-524D-894A-DF73495594D4}">
      <dgm:prSet/>
      <dgm:spPr/>
      <dgm:t>
        <a:bodyPr/>
        <a:lstStyle/>
        <a:p>
          <a:endParaRPr lang="en-US"/>
        </a:p>
      </dgm:t>
    </dgm:pt>
    <dgm:pt modelId="{B8230F66-2042-A14F-B060-5F61BD142430}">
      <dgm:prSet phldrT="[Text]"/>
      <dgm:spPr/>
      <dgm:t>
        <a:bodyPr/>
        <a:lstStyle/>
        <a:p>
          <a:r>
            <a:rPr lang="en-US" dirty="0"/>
            <a:t>Ordinal</a:t>
          </a:r>
        </a:p>
      </dgm:t>
    </dgm:pt>
    <dgm:pt modelId="{42A392E3-02E7-B042-B41F-82983F5B42D7}" type="parTrans" cxnId="{56275CD5-5457-9446-9CEE-79D113520C03}">
      <dgm:prSet/>
      <dgm:spPr/>
      <dgm:t>
        <a:bodyPr/>
        <a:lstStyle/>
        <a:p>
          <a:endParaRPr lang="en-US"/>
        </a:p>
      </dgm:t>
    </dgm:pt>
    <dgm:pt modelId="{4FFBECED-7DF3-9B4E-A998-E64EB94755A0}" type="sibTrans" cxnId="{56275CD5-5457-9446-9CEE-79D113520C03}">
      <dgm:prSet/>
      <dgm:spPr/>
      <dgm:t>
        <a:bodyPr/>
        <a:lstStyle/>
        <a:p>
          <a:endParaRPr lang="en-US"/>
        </a:p>
      </dgm:t>
    </dgm:pt>
    <dgm:pt modelId="{AE364C6B-2964-9544-AFB3-FB5A77E67624}" type="pres">
      <dgm:prSet presAssocID="{E43AB5A6-955A-2A40-AF85-1CFAD1095F5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80F42F-2576-AA4F-BF10-26E061FC3CBE}" type="pres">
      <dgm:prSet presAssocID="{696470BB-05F3-2442-BCF4-383D2BB1712D}" presName="root" presStyleCnt="0"/>
      <dgm:spPr/>
    </dgm:pt>
    <dgm:pt modelId="{5345D944-EC8C-E741-819E-4F7BE473FBC9}" type="pres">
      <dgm:prSet presAssocID="{696470BB-05F3-2442-BCF4-383D2BB1712D}" presName="rootComposite" presStyleCnt="0"/>
      <dgm:spPr/>
    </dgm:pt>
    <dgm:pt modelId="{3E1F1F24-6CB8-8B44-B357-FF372D3BD970}" type="pres">
      <dgm:prSet presAssocID="{696470BB-05F3-2442-BCF4-383D2BB1712D}" presName="rootText" presStyleLbl="node1" presStyleIdx="0" presStyleCnt="2"/>
      <dgm:spPr/>
    </dgm:pt>
    <dgm:pt modelId="{A11B739F-3E48-0A47-8084-17E66803AF05}" type="pres">
      <dgm:prSet presAssocID="{696470BB-05F3-2442-BCF4-383D2BB1712D}" presName="rootConnector" presStyleLbl="node1" presStyleIdx="0" presStyleCnt="2"/>
      <dgm:spPr/>
    </dgm:pt>
    <dgm:pt modelId="{CA1B56B2-DF73-5C4A-82FC-0349E3AD17BA}" type="pres">
      <dgm:prSet presAssocID="{696470BB-05F3-2442-BCF4-383D2BB1712D}" presName="childShape" presStyleCnt="0"/>
      <dgm:spPr/>
    </dgm:pt>
    <dgm:pt modelId="{AEFDC175-A2AF-CF4C-921A-85CDC602B21B}" type="pres">
      <dgm:prSet presAssocID="{BEC06F3F-AAF3-B048-AA20-B6621A4D19DF}" presName="Name13" presStyleLbl="parChTrans1D2" presStyleIdx="0" presStyleCnt="4"/>
      <dgm:spPr/>
    </dgm:pt>
    <dgm:pt modelId="{24A84FAC-C87A-CF4D-A68B-F29E5723BF34}" type="pres">
      <dgm:prSet presAssocID="{F3CB81B2-351B-B245-8F70-AD5256753C12}" presName="childText" presStyleLbl="bgAcc1" presStyleIdx="0" presStyleCnt="4">
        <dgm:presLayoutVars>
          <dgm:bulletEnabled val="1"/>
        </dgm:presLayoutVars>
      </dgm:prSet>
      <dgm:spPr/>
    </dgm:pt>
    <dgm:pt modelId="{578B36D9-EA9E-9D48-A7E5-97354EAE31C3}" type="pres">
      <dgm:prSet presAssocID="{F77704A2-2314-8D45-85CC-8F2CFC57A9D0}" presName="Name13" presStyleLbl="parChTrans1D2" presStyleIdx="1" presStyleCnt="4"/>
      <dgm:spPr/>
    </dgm:pt>
    <dgm:pt modelId="{36E4EC9B-DFD8-C440-A833-316F9946AB00}" type="pres">
      <dgm:prSet presAssocID="{4222ACA7-B799-9441-AAF9-B8D37F23BB44}" presName="childText" presStyleLbl="bgAcc1" presStyleIdx="1" presStyleCnt="4">
        <dgm:presLayoutVars>
          <dgm:bulletEnabled val="1"/>
        </dgm:presLayoutVars>
      </dgm:prSet>
      <dgm:spPr/>
    </dgm:pt>
    <dgm:pt modelId="{EE76BED9-E4D3-A24A-8F36-72CF223CD195}" type="pres">
      <dgm:prSet presAssocID="{BD90E3B4-BD09-B94F-BD64-781168BAE1A5}" presName="root" presStyleCnt="0"/>
      <dgm:spPr/>
    </dgm:pt>
    <dgm:pt modelId="{03C5D680-0E47-2142-A871-0F5DFE9ADC42}" type="pres">
      <dgm:prSet presAssocID="{BD90E3B4-BD09-B94F-BD64-781168BAE1A5}" presName="rootComposite" presStyleCnt="0"/>
      <dgm:spPr/>
    </dgm:pt>
    <dgm:pt modelId="{1FE3CCC0-D2D8-CE4B-8376-36AFA2CDB866}" type="pres">
      <dgm:prSet presAssocID="{BD90E3B4-BD09-B94F-BD64-781168BAE1A5}" presName="rootText" presStyleLbl="node1" presStyleIdx="1" presStyleCnt="2" custLinFactNeighborX="809" custLinFactNeighborY="262"/>
      <dgm:spPr/>
    </dgm:pt>
    <dgm:pt modelId="{9F4B4647-0890-BD4E-B84E-DCB1852967FF}" type="pres">
      <dgm:prSet presAssocID="{BD90E3B4-BD09-B94F-BD64-781168BAE1A5}" presName="rootConnector" presStyleLbl="node1" presStyleIdx="1" presStyleCnt="2"/>
      <dgm:spPr/>
    </dgm:pt>
    <dgm:pt modelId="{6AD127A8-2FA5-384D-8195-DF0041899F66}" type="pres">
      <dgm:prSet presAssocID="{BD90E3B4-BD09-B94F-BD64-781168BAE1A5}" presName="childShape" presStyleCnt="0"/>
      <dgm:spPr/>
    </dgm:pt>
    <dgm:pt modelId="{99B5AFB4-0B2B-4648-9A2D-D85C143D805C}" type="pres">
      <dgm:prSet presAssocID="{75BE2437-C00B-E745-9983-7B821D24FE82}" presName="Name13" presStyleLbl="parChTrans1D2" presStyleIdx="2" presStyleCnt="4"/>
      <dgm:spPr/>
    </dgm:pt>
    <dgm:pt modelId="{4FA626F9-A653-AB48-982B-C0EC1716F746}" type="pres">
      <dgm:prSet presAssocID="{1B644C92-D544-D54D-B736-3A83A729BB52}" presName="childText" presStyleLbl="bgAcc1" presStyleIdx="2" presStyleCnt="4">
        <dgm:presLayoutVars>
          <dgm:bulletEnabled val="1"/>
        </dgm:presLayoutVars>
      </dgm:prSet>
      <dgm:spPr/>
    </dgm:pt>
    <dgm:pt modelId="{AA4BB1A3-B4D8-3840-8861-E36B77BCF2FF}" type="pres">
      <dgm:prSet presAssocID="{42A392E3-02E7-B042-B41F-82983F5B42D7}" presName="Name13" presStyleLbl="parChTrans1D2" presStyleIdx="3" presStyleCnt="4"/>
      <dgm:spPr/>
    </dgm:pt>
    <dgm:pt modelId="{C5132A17-5340-AC43-A163-DA0C52C3F536}" type="pres">
      <dgm:prSet presAssocID="{B8230F66-2042-A14F-B060-5F61BD142430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56D39407-FA69-B64D-AF27-175CB8830437}" type="presOf" srcId="{F3CB81B2-351B-B245-8F70-AD5256753C12}" destId="{24A84FAC-C87A-CF4D-A68B-F29E5723BF34}" srcOrd="0" destOrd="0" presId="urn:microsoft.com/office/officeart/2005/8/layout/hierarchy3"/>
    <dgm:cxn modelId="{A1E45011-D836-5545-84E7-88D980D987CE}" type="presOf" srcId="{E43AB5A6-955A-2A40-AF85-1CFAD1095F51}" destId="{AE364C6B-2964-9544-AFB3-FB5A77E67624}" srcOrd="0" destOrd="0" presId="urn:microsoft.com/office/officeart/2005/8/layout/hierarchy3"/>
    <dgm:cxn modelId="{2C6E9A1C-204D-AD48-846A-81F71B65F2A9}" type="presOf" srcId="{B8230F66-2042-A14F-B060-5F61BD142430}" destId="{C5132A17-5340-AC43-A163-DA0C52C3F536}" srcOrd="0" destOrd="0" presId="urn:microsoft.com/office/officeart/2005/8/layout/hierarchy3"/>
    <dgm:cxn modelId="{D4AC5A24-7D08-B24F-B18C-2EA0944E1400}" type="presOf" srcId="{1B644C92-D544-D54D-B736-3A83A729BB52}" destId="{4FA626F9-A653-AB48-982B-C0EC1716F746}" srcOrd="0" destOrd="0" presId="urn:microsoft.com/office/officeart/2005/8/layout/hierarchy3"/>
    <dgm:cxn modelId="{4A6DB530-1144-144C-BD6A-D623B753DA07}" type="presOf" srcId="{BD90E3B4-BD09-B94F-BD64-781168BAE1A5}" destId="{9F4B4647-0890-BD4E-B84E-DCB1852967FF}" srcOrd="1" destOrd="0" presId="urn:microsoft.com/office/officeart/2005/8/layout/hierarchy3"/>
    <dgm:cxn modelId="{3F1BE244-8DA6-C34D-A06F-FF8D8E20F44C}" type="presOf" srcId="{4222ACA7-B799-9441-AAF9-B8D37F23BB44}" destId="{36E4EC9B-DFD8-C440-A833-316F9946AB00}" srcOrd="0" destOrd="0" presId="urn:microsoft.com/office/officeart/2005/8/layout/hierarchy3"/>
    <dgm:cxn modelId="{AB0D7454-A118-9147-8D99-D5E8D028EB63}" srcId="{E43AB5A6-955A-2A40-AF85-1CFAD1095F51}" destId="{696470BB-05F3-2442-BCF4-383D2BB1712D}" srcOrd="0" destOrd="0" parTransId="{2001F97A-2BE7-4544-8000-5D04DE18255C}" sibTransId="{18643E41-291E-2243-9F0F-6DBD62BC40FB}"/>
    <dgm:cxn modelId="{4A506055-8619-9546-A62B-8655FCA79CA9}" type="presOf" srcId="{75BE2437-C00B-E745-9983-7B821D24FE82}" destId="{99B5AFB4-0B2B-4648-9A2D-D85C143D805C}" srcOrd="0" destOrd="0" presId="urn:microsoft.com/office/officeart/2005/8/layout/hierarchy3"/>
    <dgm:cxn modelId="{200C316B-13D9-524D-894A-DF73495594D4}" srcId="{BD90E3B4-BD09-B94F-BD64-781168BAE1A5}" destId="{1B644C92-D544-D54D-B736-3A83A729BB52}" srcOrd="0" destOrd="0" parTransId="{75BE2437-C00B-E745-9983-7B821D24FE82}" sibTransId="{1A1E105E-EAE0-CA48-8E80-996920387969}"/>
    <dgm:cxn modelId="{22665C6F-4EEA-8E4D-9F73-C97FAD2E800B}" srcId="{696470BB-05F3-2442-BCF4-383D2BB1712D}" destId="{F3CB81B2-351B-B245-8F70-AD5256753C12}" srcOrd="0" destOrd="0" parTransId="{BEC06F3F-AAF3-B048-AA20-B6621A4D19DF}" sibTransId="{C78DDC14-78C7-2048-87CE-AD6761362C34}"/>
    <dgm:cxn modelId="{68D167AA-E1C0-FD41-B9DF-727DC81221F8}" type="presOf" srcId="{F77704A2-2314-8D45-85CC-8F2CFC57A9D0}" destId="{578B36D9-EA9E-9D48-A7E5-97354EAE31C3}" srcOrd="0" destOrd="0" presId="urn:microsoft.com/office/officeart/2005/8/layout/hierarchy3"/>
    <dgm:cxn modelId="{FD6AD4BA-839F-6E49-AFDB-F89319C88926}" srcId="{696470BB-05F3-2442-BCF4-383D2BB1712D}" destId="{4222ACA7-B799-9441-AAF9-B8D37F23BB44}" srcOrd="1" destOrd="0" parTransId="{F77704A2-2314-8D45-85CC-8F2CFC57A9D0}" sibTransId="{B131058B-8992-1840-A5B3-5560DA92CEAA}"/>
    <dgm:cxn modelId="{ACD90DD1-43E5-4A4F-8F61-2BD7E4634565}" type="presOf" srcId="{BD90E3B4-BD09-B94F-BD64-781168BAE1A5}" destId="{1FE3CCC0-D2D8-CE4B-8376-36AFA2CDB866}" srcOrd="0" destOrd="0" presId="urn:microsoft.com/office/officeart/2005/8/layout/hierarchy3"/>
    <dgm:cxn modelId="{307739D2-B668-3749-95C3-ED6481F3AD49}" srcId="{E43AB5A6-955A-2A40-AF85-1CFAD1095F51}" destId="{BD90E3B4-BD09-B94F-BD64-781168BAE1A5}" srcOrd="1" destOrd="0" parTransId="{400BFCB8-6DAB-3F49-B028-6C30F3F93B16}" sibTransId="{0A3A49A1-F62E-B649-9983-6EE4ADB57ECD}"/>
    <dgm:cxn modelId="{56275CD5-5457-9446-9CEE-79D113520C03}" srcId="{BD90E3B4-BD09-B94F-BD64-781168BAE1A5}" destId="{B8230F66-2042-A14F-B060-5F61BD142430}" srcOrd="1" destOrd="0" parTransId="{42A392E3-02E7-B042-B41F-82983F5B42D7}" sibTransId="{4FFBECED-7DF3-9B4E-A998-E64EB94755A0}"/>
    <dgm:cxn modelId="{DB3837E3-20FB-8D4C-BE51-708D351B4CF2}" type="presOf" srcId="{42A392E3-02E7-B042-B41F-82983F5B42D7}" destId="{AA4BB1A3-B4D8-3840-8861-E36B77BCF2FF}" srcOrd="0" destOrd="0" presId="urn:microsoft.com/office/officeart/2005/8/layout/hierarchy3"/>
    <dgm:cxn modelId="{0D41F3E9-873C-B641-8354-3BA657BBFAC1}" type="presOf" srcId="{BEC06F3F-AAF3-B048-AA20-B6621A4D19DF}" destId="{AEFDC175-A2AF-CF4C-921A-85CDC602B21B}" srcOrd="0" destOrd="0" presId="urn:microsoft.com/office/officeart/2005/8/layout/hierarchy3"/>
    <dgm:cxn modelId="{33E19DF0-2661-AF46-A314-1496C8A59A5E}" type="presOf" srcId="{696470BB-05F3-2442-BCF4-383D2BB1712D}" destId="{A11B739F-3E48-0A47-8084-17E66803AF05}" srcOrd="1" destOrd="0" presId="urn:microsoft.com/office/officeart/2005/8/layout/hierarchy3"/>
    <dgm:cxn modelId="{B65025F8-236A-7344-9018-EB51C995533D}" type="presOf" srcId="{696470BB-05F3-2442-BCF4-383D2BB1712D}" destId="{3E1F1F24-6CB8-8B44-B357-FF372D3BD970}" srcOrd="0" destOrd="0" presId="urn:microsoft.com/office/officeart/2005/8/layout/hierarchy3"/>
    <dgm:cxn modelId="{41AFBF61-0A59-E041-8D57-FBD122DC9726}" type="presParOf" srcId="{AE364C6B-2964-9544-AFB3-FB5A77E67624}" destId="{4380F42F-2576-AA4F-BF10-26E061FC3CBE}" srcOrd="0" destOrd="0" presId="urn:microsoft.com/office/officeart/2005/8/layout/hierarchy3"/>
    <dgm:cxn modelId="{527C7966-E935-5C45-A9F1-3FC69BF38FC6}" type="presParOf" srcId="{4380F42F-2576-AA4F-BF10-26E061FC3CBE}" destId="{5345D944-EC8C-E741-819E-4F7BE473FBC9}" srcOrd="0" destOrd="0" presId="urn:microsoft.com/office/officeart/2005/8/layout/hierarchy3"/>
    <dgm:cxn modelId="{5BB0B39C-BF70-674B-B073-F0E7DCEC8503}" type="presParOf" srcId="{5345D944-EC8C-E741-819E-4F7BE473FBC9}" destId="{3E1F1F24-6CB8-8B44-B357-FF372D3BD970}" srcOrd="0" destOrd="0" presId="urn:microsoft.com/office/officeart/2005/8/layout/hierarchy3"/>
    <dgm:cxn modelId="{A77B1BDA-B123-644B-93EA-28CBC87899BF}" type="presParOf" srcId="{5345D944-EC8C-E741-819E-4F7BE473FBC9}" destId="{A11B739F-3E48-0A47-8084-17E66803AF05}" srcOrd="1" destOrd="0" presId="urn:microsoft.com/office/officeart/2005/8/layout/hierarchy3"/>
    <dgm:cxn modelId="{DB3B2483-6181-A249-97A2-5D6B378AD94F}" type="presParOf" srcId="{4380F42F-2576-AA4F-BF10-26E061FC3CBE}" destId="{CA1B56B2-DF73-5C4A-82FC-0349E3AD17BA}" srcOrd="1" destOrd="0" presId="urn:microsoft.com/office/officeart/2005/8/layout/hierarchy3"/>
    <dgm:cxn modelId="{19820AC1-0C6F-8240-92A5-062778F89B11}" type="presParOf" srcId="{CA1B56B2-DF73-5C4A-82FC-0349E3AD17BA}" destId="{AEFDC175-A2AF-CF4C-921A-85CDC602B21B}" srcOrd="0" destOrd="0" presId="urn:microsoft.com/office/officeart/2005/8/layout/hierarchy3"/>
    <dgm:cxn modelId="{4CA9620F-7669-C845-BF2B-073D124D463C}" type="presParOf" srcId="{CA1B56B2-DF73-5C4A-82FC-0349E3AD17BA}" destId="{24A84FAC-C87A-CF4D-A68B-F29E5723BF34}" srcOrd="1" destOrd="0" presId="urn:microsoft.com/office/officeart/2005/8/layout/hierarchy3"/>
    <dgm:cxn modelId="{07F9CC84-AA3B-B34C-A515-13A4573B6451}" type="presParOf" srcId="{CA1B56B2-DF73-5C4A-82FC-0349E3AD17BA}" destId="{578B36D9-EA9E-9D48-A7E5-97354EAE31C3}" srcOrd="2" destOrd="0" presId="urn:microsoft.com/office/officeart/2005/8/layout/hierarchy3"/>
    <dgm:cxn modelId="{1F2B3848-0486-FA43-8C06-A192EC2D8FD3}" type="presParOf" srcId="{CA1B56B2-DF73-5C4A-82FC-0349E3AD17BA}" destId="{36E4EC9B-DFD8-C440-A833-316F9946AB00}" srcOrd="3" destOrd="0" presId="urn:microsoft.com/office/officeart/2005/8/layout/hierarchy3"/>
    <dgm:cxn modelId="{69056AF8-2258-704E-B164-95F57F19ED62}" type="presParOf" srcId="{AE364C6B-2964-9544-AFB3-FB5A77E67624}" destId="{EE76BED9-E4D3-A24A-8F36-72CF223CD195}" srcOrd="1" destOrd="0" presId="urn:microsoft.com/office/officeart/2005/8/layout/hierarchy3"/>
    <dgm:cxn modelId="{461C8581-BC97-8549-9B9E-2714ED677136}" type="presParOf" srcId="{EE76BED9-E4D3-A24A-8F36-72CF223CD195}" destId="{03C5D680-0E47-2142-A871-0F5DFE9ADC42}" srcOrd="0" destOrd="0" presId="urn:microsoft.com/office/officeart/2005/8/layout/hierarchy3"/>
    <dgm:cxn modelId="{118723E2-DE31-6F4F-B9C9-6F326B3F458E}" type="presParOf" srcId="{03C5D680-0E47-2142-A871-0F5DFE9ADC42}" destId="{1FE3CCC0-D2D8-CE4B-8376-36AFA2CDB866}" srcOrd="0" destOrd="0" presId="urn:microsoft.com/office/officeart/2005/8/layout/hierarchy3"/>
    <dgm:cxn modelId="{8E3B3645-7888-0D4D-A223-42DD2DF0D8D1}" type="presParOf" srcId="{03C5D680-0E47-2142-A871-0F5DFE9ADC42}" destId="{9F4B4647-0890-BD4E-B84E-DCB1852967FF}" srcOrd="1" destOrd="0" presId="urn:microsoft.com/office/officeart/2005/8/layout/hierarchy3"/>
    <dgm:cxn modelId="{DC4B603C-8FB9-A14F-B74D-BF1CD1E768B3}" type="presParOf" srcId="{EE76BED9-E4D3-A24A-8F36-72CF223CD195}" destId="{6AD127A8-2FA5-384D-8195-DF0041899F66}" srcOrd="1" destOrd="0" presId="urn:microsoft.com/office/officeart/2005/8/layout/hierarchy3"/>
    <dgm:cxn modelId="{A71C8898-F070-2142-AC4F-DF408CCDAB6B}" type="presParOf" srcId="{6AD127A8-2FA5-384D-8195-DF0041899F66}" destId="{99B5AFB4-0B2B-4648-9A2D-D85C143D805C}" srcOrd="0" destOrd="0" presId="urn:microsoft.com/office/officeart/2005/8/layout/hierarchy3"/>
    <dgm:cxn modelId="{ECAA61DD-D786-384B-AB2F-8792255AB025}" type="presParOf" srcId="{6AD127A8-2FA5-384D-8195-DF0041899F66}" destId="{4FA626F9-A653-AB48-982B-C0EC1716F746}" srcOrd="1" destOrd="0" presId="urn:microsoft.com/office/officeart/2005/8/layout/hierarchy3"/>
    <dgm:cxn modelId="{D73A28EF-0F35-F84D-9BF6-D6CBB198C9E0}" type="presParOf" srcId="{6AD127A8-2FA5-384D-8195-DF0041899F66}" destId="{AA4BB1A3-B4D8-3840-8861-E36B77BCF2FF}" srcOrd="2" destOrd="0" presId="urn:microsoft.com/office/officeart/2005/8/layout/hierarchy3"/>
    <dgm:cxn modelId="{BBCA3ABF-A2C6-6F4A-A10F-837ABC97270D}" type="presParOf" srcId="{6AD127A8-2FA5-384D-8195-DF0041899F66}" destId="{C5132A17-5340-AC43-A163-DA0C52C3F53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1F1F24-6CB8-8B44-B357-FF372D3BD970}">
      <dsp:nvSpPr>
        <dsp:cNvPr id="0" name=""/>
        <dsp:cNvSpPr/>
      </dsp:nvSpPr>
      <dsp:spPr>
        <a:xfrm>
          <a:off x="174888" y="572"/>
          <a:ext cx="1630661" cy="8153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Numerical</a:t>
          </a:r>
        </a:p>
      </dsp:txBody>
      <dsp:txXfrm>
        <a:off x="198768" y="24452"/>
        <a:ext cx="1582901" cy="767570"/>
      </dsp:txXfrm>
    </dsp:sp>
    <dsp:sp modelId="{AEFDC175-A2AF-CF4C-921A-85CDC602B21B}">
      <dsp:nvSpPr>
        <dsp:cNvPr id="0" name=""/>
        <dsp:cNvSpPr/>
      </dsp:nvSpPr>
      <dsp:spPr>
        <a:xfrm>
          <a:off x="337955" y="815903"/>
          <a:ext cx="163066" cy="6114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1498"/>
              </a:lnTo>
              <a:lnTo>
                <a:pt x="163066" y="6114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84FAC-C87A-CF4D-A68B-F29E5723BF34}">
      <dsp:nvSpPr>
        <dsp:cNvPr id="0" name=""/>
        <dsp:cNvSpPr/>
      </dsp:nvSpPr>
      <dsp:spPr>
        <a:xfrm>
          <a:off x="501021" y="1019736"/>
          <a:ext cx="1304529" cy="8153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Discrete</a:t>
          </a:r>
        </a:p>
      </dsp:txBody>
      <dsp:txXfrm>
        <a:off x="524901" y="1043616"/>
        <a:ext cx="1256769" cy="767570"/>
      </dsp:txXfrm>
    </dsp:sp>
    <dsp:sp modelId="{578B36D9-EA9E-9D48-A7E5-97354EAE31C3}">
      <dsp:nvSpPr>
        <dsp:cNvPr id="0" name=""/>
        <dsp:cNvSpPr/>
      </dsp:nvSpPr>
      <dsp:spPr>
        <a:xfrm>
          <a:off x="337955" y="815903"/>
          <a:ext cx="163066" cy="16306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0661"/>
              </a:lnTo>
              <a:lnTo>
                <a:pt x="163066" y="163066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E4EC9B-DFD8-C440-A833-316F9946AB00}">
      <dsp:nvSpPr>
        <dsp:cNvPr id="0" name=""/>
        <dsp:cNvSpPr/>
      </dsp:nvSpPr>
      <dsp:spPr>
        <a:xfrm>
          <a:off x="501021" y="2038899"/>
          <a:ext cx="1304529" cy="8153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Continuous</a:t>
          </a:r>
        </a:p>
      </dsp:txBody>
      <dsp:txXfrm>
        <a:off x="524901" y="2062779"/>
        <a:ext cx="1256769" cy="767570"/>
      </dsp:txXfrm>
    </dsp:sp>
    <dsp:sp modelId="{1FE3CCC0-D2D8-CE4B-8376-36AFA2CDB866}">
      <dsp:nvSpPr>
        <dsp:cNvPr id="0" name=""/>
        <dsp:cNvSpPr/>
      </dsp:nvSpPr>
      <dsp:spPr>
        <a:xfrm>
          <a:off x="2226408" y="2708"/>
          <a:ext cx="1630661" cy="8153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Categorical</a:t>
          </a:r>
        </a:p>
      </dsp:txBody>
      <dsp:txXfrm>
        <a:off x="2250288" y="26588"/>
        <a:ext cx="1582901" cy="767570"/>
      </dsp:txXfrm>
    </dsp:sp>
    <dsp:sp modelId="{99B5AFB4-0B2B-4648-9A2D-D85C143D805C}">
      <dsp:nvSpPr>
        <dsp:cNvPr id="0" name=""/>
        <dsp:cNvSpPr/>
      </dsp:nvSpPr>
      <dsp:spPr>
        <a:xfrm>
          <a:off x="2389474" y="818039"/>
          <a:ext cx="149874" cy="609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9362"/>
              </a:lnTo>
              <a:lnTo>
                <a:pt x="149874" y="60936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A626F9-A653-AB48-982B-C0EC1716F746}">
      <dsp:nvSpPr>
        <dsp:cNvPr id="0" name=""/>
        <dsp:cNvSpPr/>
      </dsp:nvSpPr>
      <dsp:spPr>
        <a:xfrm>
          <a:off x="2539348" y="1019736"/>
          <a:ext cx="1304529" cy="8153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Nominal</a:t>
          </a:r>
        </a:p>
      </dsp:txBody>
      <dsp:txXfrm>
        <a:off x="2563228" y="1043616"/>
        <a:ext cx="1256769" cy="767570"/>
      </dsp:txXfrm>
    </dsp:sp>
    <dsp:sp modelId="{AA4BB1A3-B4D8-3840-8861-E36B77BCF2FF}">
      <dsp:nvSpPr>
        <dsp:cNvPr id="0" name=""/>
        <dsp:cNvSpPr/>
      </dsp:nvSpPr>
      <dsp:spPr>
        <a:xfrm>
          <a:off x="2389474" y="818039"/>
          <a:ext cx="149874" cy="16285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8525"/>
              </a:lnTo>
              <a:lnTo>
                <a:pt x="149874" y="162852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132A17-5340-AC43-A163-DA0C52C3F536}">
      <dsp:nvSpPr>
        <dsp:cNvPr id="0" name=""/>
        <dsp:cNvSpPr/>
      </dsp:nvSpPr>
      <dsp:spPr>
        <a:xfrm>
          <a:off x="2539348" y="2038899"/>
          <a:ext cx="1304529" cy="8153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Ordinal</a:t>
          </a:r>
        </a:p>
      </dsp:txBody>
      <dsp:txXfrm>
        <a:off x="2563228" y="2062779"/>
        <a:ext cx="1256769" cy="7675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  <a:ea typeface="Geneva" pitchFamily="37" charset="-128"/>
                <a:cs typeface="Geneva" pitchFamily="3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A5CB7454-15C1-A944-AC37-5542B6D3ECE9}" type="datetime1">
              <a:rPr lang="en-US"/>
              <a:pPr>
                <a:defRPr/>
              </a:pPr>
              <a:t>1/17/25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  <a:ea typeface="Geneva" pitchFamily="37" charset="-128"/>
                <a:cs typeface="Geneva" pitchFamily="3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6CAD9EFA-3E97-9B4D-8EE7-720657CEF6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7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  <a:ea typeface="Geneva" pitchFamily="37" charset="-128"/>
                <a:cs typeface="Geneva" pitchFamily="3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1210EC45-414C-6A4E-BBBD-A09AEA33A371}" type="datetime1">
              <a:rPr lang="en-US"/>
              <a:pPr>
                <a:defRPr/>
              </a:pPr>
              <a:t>1/17/25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  <a:ea typeface="Geneva" pitchFamily="37" charset="-128"/>
                <a:cs typeface="Geneva" pitchFamily="3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CFE6EDC6-DD80-2D48-A9E8-763FB51E6E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406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-65" charset="-128"/>
        <a:cs typeface="Geneva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E6EDC6-DD80-2D48-A9E8-763FB51E6E0C}" type="slidenum">
              <a:rPr lang="en-US" smtClean="0"/>
              <a:pPr>
                <a:defRPr/>
              </a:pPr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00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17500"/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c9cb42ee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c9cb42ee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7684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i="0" dirty="0">
              <a:latin typeface="+mn-lt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endParaRPr lang="en-US" i="0" dirty="0">
              <a:effectLst/>
              <a:latin typeface="+mn-lt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endParaRPr lang="en-US" i="0" dirty="0">
              <a:effectLst/>
              <a:latin typeface="+mn-lt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E6EDC6-DD80-2D48-A9E8-763FB51E6E0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47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50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0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E6EDC6-DD80-2D48-A9E8-763FB51E6E0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91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E6EDC6-DD80-2D48-A9E8-763FB51E6E0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26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E6EDC6-DD80-2D48-A9E8-763FB51E6E0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04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E6EDC6-DD80-2D48-A9E8-763FB51E6E0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6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469A2-55A6-1678-C026-A91CC0199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3DE234-063A-9D64-E656-F027A5CF4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3338C8-28AE-D7E5-475E-7E39D7957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5C3CC-3C01-EF4E-6815-06A4875267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E6EDC6-DD80-2D48-A9E8-763FB51E6E0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45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, 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0018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459580"/>
            <a:ext cx="2514600" cy="664369"/>
          </a:xfrm>
        </p:spPr>
        <p:txBody>
          <a:bodyPr anchor="b"/>
          <a:lstStyle>
            <a:lvl1pPr algn="l">
              <a:defRPr sz="2000" b="1">
                <a:solidFill>
                  <a:srgbClr val="00609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9580"/>
            <a:ext cx="5486400" cy="363616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0" y="1200150"/>
            <a:ext cx="25146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183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250"/>
            <a:ext cx="8229600" cy="742950"/>
          </a:xfrm>
        </p:spPr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04950"/>
            <a:ext cx="8229600" cy="2651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6F69E68-A1F7-A441-8DC9-1255D615ACC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019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18930" y="515937"/>
            <a:ext cx="2057400" cy="3579813"/>
          </a:xfrm>
        </p:spPr>
        <p:txBody>
          <a:bodyPr vert="eaVert"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15937"/>
            <a:ext cx="6019800" cy="3579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352800" y="4767263"/>
            <a:ext cx="2133600" cy="2746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FD8FFC6-973B-2442-BCAF-B040FDE7B89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42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028A5-D74C-9248-B723-0EC6CD7FD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9DA271-5D74-634F-9D21-C09B874B18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30237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742950"/>
          </a:xfrm>
        </p:spPr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3050"/>
            <a:ext cx="8229600" cy="2651125"/>
          </a:xfrm>
        </p:spPr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  <a:lvl2pPr>
              <a:defRPr>
                <a:solidFill>
                  <a:srgbClr val="006096"/>
                </a:solidFill>
              </a:defRPr>
            </a:lvl2pPr>
            <a:lvl3pPr>
              <a:defRPr>
                <a:solidFill>
                  <a:srgbClr val="006096"/>
                </a:solidFill>
              </a:defRPr>
            </a:lvl3pPr>
            <a:lvl4pPr>
              <a:defRPr>
                <a:solidFill>
                  <a:srgbClr val="006096"/>
                </a:solidFill>
              </a:defRPr>
            </a:lvl4pPr>
            <a:lvl5pPr>
              <a:defRPr>
                <a:solidFill>
                  <a:srgbClr val="00609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591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477691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>
                <a:solidFill>
                  <a:srgbClr val="00609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352550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8643EE7-E1E3-6A41-AED4-ADD0882BF97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86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742950"/>
          </a:xfrm>
        </p:spPr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85851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85851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F8EF95E-660F-6F48-9B3C-B3F93E20ACE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984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14350"/>
            <a:ext cx="4040188" cy="77390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288255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514350"/>
            <a:ext cx="4041775" cy="77390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288255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7A9B1A9-890C-8B44-BE90-7CB4395EE4D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04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742950"/>
          </a:xfrm>
        </p:spPr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544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276600" y="4767263"/>
            <a:ext cx="2133600" cy="2746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5524B65-BD56-BC42-A8D4-F7B262BC0E7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38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38150"/>
            <a:ext cx="3008313" cy="871538"/>
          </a:xfrm>
        </p:spPr>
        <p:txBody>
          <a:bodyPr anchor="b"/>
          <a:lstStyle>
            <a:lvl1pPr algn="l">
              <a:defRPr sz="2000" b="1">
                <a:solidFill>
                  <a:srgbClr val="00609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38151"/>
            <a:ext cx="5111750" cy="3657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28750"/>
            <a:ext cx="3008313" cy="2667001"/>
          </a:xfrm>
        </p:spPr>
        <p:txBody>
          <a:bodyPr/>
          <a:lstStyle>
            <a:lvl1pPr marL="0" indent="0">
              <a:buNone/>
              <a:defRPr sz="1400">
                <a:solidFill>
                  <a:srgbClr val="00609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3563998" y="4767263"/>
            <a:ext cx="2133600" cy="2746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C045864-67DE-844A-AC03-EBD93572A56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630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914400"/>
            <a:ext cx="82296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943100"/>
            <a:ext cx="8229600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Helvetica Neue" charset="0"/>
              </a:defRPr>
            </a:lvl1pPr>
          </a:lstStyle>
          <a:p>
            <a:pPr>
              <a:defRPr/>
            </a:pPr>
            <a:r>
              <a:rPr lang="en-US"/>
              <a:t>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80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Calibri"/>
          <a:ea typeface="Geneva" pitchFamily="-65" charset="-128"/>
          <a:cs typeface="Calibri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2"/>
          </a:solidFill>
          <a:latin typeface="Calibri"/>
          <a:ea typeface="Geneva" pitchFamily="-65" charset="-128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2"/>
          </a:solidFill>
          <a:latin typeface="Calibri"/>
          <a:ea typeface="Geneva" pitchFamily="-65" charset="-128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2"/>
          </a:solidFill>
          <a:latin typeface="Calibri"/>
          <a:ea typeface="ヒラギノ角ゴ Pro W3" charset="-128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2"/>
          </a:solidFill>
          <a:latin typeface="Calibri"/>
          <a:ea typeface="ヒラギノ角ゴ Pro W3" charset="-128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2"/>
          </a:solidFill>
          <a:latin typeface="Calibri"/>
          <a:ea typeface="ヒラギノ角ゴ Pro W3" charset="-128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80-021-00407-0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hyperlink" Target="https://labelyourdata.com/articles/history-of-machine-learning-how-did-it-all-star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abelyourdata.com/articles/history-of-machine-learning-how-did-it-all-star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7A70EA-8358-0814-68A3-0919D4F4DBB3}"/>
              </a:ext>
            </a:extLst>
          </p:cNvPr>
          <p:cNvSpPr txBox="1"/>
          <p:nvPr/>
        </p:nvSpPr>
        <p:spPr>
          <a:xfrm>
            <a:off x="304800" y="1504950"/>
            <a:ext cx="5257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In Pursuit of Protein Structure and Design: A Nobel-Winning Journey in Two Parts</a:t>
            </a:r>
          </a:p>
          <a:p>
            <a:endParaRPr lang="en-US" sz="3200" dirty="0">
              <a:solidFill>
                <a:schemeClr val="bg1"/>
              </a:solidFill>
              <a:latin typeface="+mn-lt"/>
            </a:endParaRPr>
          </a:p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Cecilia Arighi, PhD</a:t>
            </a:r>
          </a:p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Instructor CIS and CBCB</a:t>
            </a:r>
          </a:p>
          <a:p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Google Shape;51;p1">
            <a:extLst>
              <a:ext uri="{FF2B5EF4-FFF2-40B4-BE49-F238E27FC236}">
                <a16:creationId xmlns:a16="http://schemas.microsoft.com/office/drawing/2014/main" id="{749F57E2-516E-4125-C01C-B75A6A166656}"/>
              </a:ext>
            </a:extLst>
          </p:cNvPr>
          <p:cNvSpPr txBox="1">
            <a:spLocks/>
          </p:cNvSpPr>
          <p:nvPr/>
        </p:nvSpPr>
        <p:spPr bwMode="auto"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SzPts val="5200"/>
            </a:pPr>
            <a:r>
              <a:rPr lang="en-US" sz="4000" dirty="0">
                <a:solidFill>
                  <a:schemeClr val="accent1"/>
                </a:solidFill>
              </a:rPr>
              <a:t>Introduction to Artificial Intelligence and Machine Learning (AI/ML)</a:t>
            </a:r>
          </a:p>
        </p:txBody>
      </p:sp>
    </p:spTree>
    <p:extLst>
      <p:ext uri="{BB962C8B-B14F-4D97-AF65-F5344CB8AC3E}">
        <p14:creationId xmlns:p14="http://schemas.microsoft.com/office/powerpoint/2010/main" val="644048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None/>
              </a:pPr>
              <a:t>9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581084" y="253655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lang="en-US" sz="129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Algorithms</a:t>
            </a:r>
            <a:endParaRPr/>
          </a:p>
        </p:txBody>
      </p:sp>
      <p:sp>
        <p:nvSpPr>
          <p:cNvPr id="203" name="Google Shape;203;p13"/>
          <p:cNvSpPr txBox="1"/>
          <p:nvPr/>
        </p:nvSpPr>
        <p:spPr>
          <a:xfrm>
            <a:off x="4593771" y="110544"/>
            <a:ext cx="3244245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accent1"/>
                </a:solidFill>
                <a:latin typeface="+mn-lt"/>
                <a:ea typeface="Arial"/>
                <a:cs typeface="Arial"/>
                <a:sym typeface="Arial"/>
              </a:rPr>
              <a:t>Data Literacy</a:t>
            </a:r>
            <a:endParaRPr sz="32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4572000" y="891158"/>
            <a:ext cx="410612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Important to know data types to correctly apply methods to the data</a:t>
            </a:r>
            <a:endParaRPr b="0" i="0" u="none" strike="noStrike" cap="none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13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934" y="19808"/>
            <a:ext cx="3589866" cy="445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3" descr="Diagram, schematic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8343" t="15780" r="5888" b="29876"/>
          <a:stretch/>
        </p:blipFill>
        <p:spPr>
          <a:xfrm>
            <a:off x="4847466" y="1533957"/>
            <a:ext cx="3010323" cy="2795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/>
              <a:t>10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08;p34">
            <a:extLst>
              <a:ext uri="{FF2B5EF4-FFF2-40B4-BE49-F238E27FC236}">
                <a16:creationId xmlns:a16="http://schemas.microsoft.com/office/drawing/2014/main" id="{8467F251-72C5-AA5B-C15E-217BACF4A314}"/>
              </a:ext>
            </a:extLst>
          </p:cNvPr>
          <p:cNvSpPr txBox="1">
            <a:spLocks/>
          </p:cNvSpPr>
          <p:nvPr/>
        </p:nvSpPr>
        <p:spPr>
          <a:xfrm>
            <a:off x="581084" y="253655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80000"/>
              </a:lnSpc>
              <a:buSzPts val="605"/>
              <a:buFont typeface="Arial"/>
              <a:buNone/>
            </a:pPr>
            <a:r>
              <a:rPr lang="en-US" sz="1290" b="1" dirty="0">
                <a:solidFill>
                  <a:schemeClr val="lt1"/>
                </a:solidFill>
              </a:rPr>
              <a:t>Algorithms</a:t>
            </a:r>
          </a:p>
        </p:txBody>
      </p:sp>
      <p:sp>
        <p:nvSpPr>
          <p:cNvPr id="25" name="Google Shape;310;p51">
            <a:extLst>
              <a:ext uri="{FF2B5EF4-FFF2-40B4-BE49-F238E27FC236}">
                <a16:creationId xmlns:a16="http://schemas.microsoft.com/office/drawing/2014/main" id="{55142222-A3E7-23D7-F17D-EA951C583AE8}"/>
              </a:ext>
            </a:extLst>
          </p:cNvPr>
          <p:cNvSpPr txBox="1">
            <a:spLocks/>
          </p:cNvSpPr>
          <p:nvPr/>
        </p:nvSpPr>
        <p:spPr>
          <a:xfrm>
            <a:off x="1719197" y="194154"/>
            <a:ext cx="5705606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>
                <a:solidFill>
                  <a:schemeClr val="accent1"/>
                </a:solidFill>
                <a:latin typeface="+mn-lt"/>
              </a:rPr>
              <a:t>Now, what data types are the following  examples?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9ADB4D2-A6F8-E059-FF0D-F86D88BB2458}"/>
              </a:ext>
            </a:extLst>
          </p:cNvPr>
          <p:cNvGraphicFramePr/>
          <p:nvPr/>
        </p:nvGraphicFramePr>
        <p:xfrm>
          <a:off x="2507293" y="1445675"/>
          <a:ext cx="4018767" cy="2854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189D47D-A8B0-DCB4-6B71-168FE7609C5B}"/>
              </a:ext>
            </a:extLst>
          </p:cNvPr>
          <p:cNvSpPr txBox="1"/>
          <p:nvPr/>
        </p:nvSpPr>
        <p:spPr>
          <a:xfrm>
            <a:off x="344465" y="1503124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Ethnicity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84B41F-5318-A711-973C-71FC2BC7AE99}"/>
              </a:ext>
            </a:extLst>
          </p:cNvPr>
          <p:cNvSpPr txBox="1"/>
          <p:nvPr/>
        </p:nvSpPr>
        <p:spPr>
          <a:xfrm>
            <a:off x="344465" y="2004164"/>
            <a:ext cx="1258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Molecular mass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B6200-48E5-A6B4-DC30-654CDE9907C9}"/>
              </a:ext>
            </a:extLst>
          </p:cNvPr>
          <p:cNvSpPr txBox="1"/>
          <p:nvPr/>
        </p:nvSpPr>
        <p:spPr>
          <a:xfrm>
            <a:off x="338081" y="2523783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Names of </a:t>
            </a:r>
            <a:r>
              <a:rPr lang="en-US" sz="1200" dirty="0" err="1">
                <a:solidFill>
                  <a:schemeClr val="accent4">
                    <a:lumMod val="75000"/>
                  </a:schemeClr>
                </a:solidFill>
              </a:rPr>
              <a:t>bioentities</a:t>
            </a:r>
            <a:endParaRPr 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5D471-AE97-3333-EA80-F68E35AEC7F6}"/>
              </a:ext>
            </a:extLst>
          </p:cNvPr>
          <p:cNvSpPr txBox="1"/>
          <p:nvPr/>
        </p:nvSpPr>
        <p:spPr>
          <a:xfrm>
            <a:off x="338081" y="3013111"/>
            <a:ext cx="1345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Number of CPUs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8573C4-83AC-60A4-D018-5029283E293C}"/>
              </a:ext>
            </a:extLst>
          </p:cNvPr>
          <p:cNvSpPr txBox="1"/>
          <p:nvPr/>
        </p:nvSpPr>
        <p:spPr>
          <a:xfrm>
            <a:off x="344465" y="3576821"/>
            <a:ext cx="1890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Course satisfaction scale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AAC774-73B8-5E46-BAC9-D43A72A8C4CE}"/>
              </a:ext>
            </a:extLst>
          </p:cNvPr>
          <p:cNvSpPr txBox="1"/>
          <p:nvPr/>
        </p:nvSpPr>
        <p:spPr>
          <a:xfrm>
            <a:off x="6798627" y="1503124"/>
            <a:ext cx="1685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Place in a competition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82A081-788F-FEB0-1E12-E32F6ED6E9CA}"/>
              </a:ext>
            </a:extLst>
          </p:cNvPr>
          <p:cNvSpPr txBox="1"/>
          <p:nvPr/>
        </p:nvSpPr>
        <p:spPr>
          <a:xfrm>
            <a:off x="6865764" y="2189945"/>
            <a:ext cx="152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accent4">
                    <a:lumMod val="75000"/>
                  </a:schemeClr>
                </a:solidFill>
              </a:rPr>
              <a:t>RNAseq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 read count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4CB0D-79B7-B850-7787-F2611D828342}"/>
              </a:ext>
            </a:extLst>
          </p:cNvPr>
          <p:cNvSpPr txBox="1"/>
          <p:nvPr/>
        </p:nvSpPr>
        <p:spPr>
          <a:xfrm>
            <a:off x="6865764" y="2808449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Distance</a:t>
            </a:r>
          </a:p>
        </p:txBody>
      </p:sp>
    </p:spTree>
    <p:extLst>
      <p:ext uri="{BB962C8B-B14F-4D97-AF65-F5344CB8AC3E}">
        <p14:creationId xmlns:p14="http://schemas.microsoft.com/office/powerpoint/2010/main" val="272399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87 0.03209 L 0.54149 0.280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31" y="12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82 -0.00062 L 0.24184 0.3731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42" y="186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05 -0.00463 L 0.50365 -0.0061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3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23 -0.00586 L 0.28958 -0.0126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17" y="-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754 -0.00555 L 0.48229 0.0787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29" y="4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19753E-6 L -0.20208 0.3919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04" y="195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2994 L -0.43195 0.0475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84" y="8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2994 L -0.43334 0.1444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53" y="57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None/>
              </a:pPr>
              <a:t>11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5"/>
          <p:cNvSpPr txBox="1"/>
          <p:nvPr/>
        </p:nvSpPr>
        <p:spPr>
          <a:xfrm>
            <a:off x="581084" y="253655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lang="en-US" sz="129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Algorithms</a:t>
            </a:r>
            <a:endParaRPr/>
          </a:p>
        </p:txBody>
      </p:sp>
      <p:sp>
        <p:nvSpPr>
          <p:cNvPr id="247" name="Google Shape;247;p15"/>
          <p:cNvSpPr txBox="1"/>
          <p:nvPr/>
        </p:nvSpPr>
        <p:spPr>
          <a:xfrm>
            <a:off x="2582540" y="283358"/>
            <a:ext cx="3723178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accent1"/>
                </a:solidFill>
                <a:latin typeface="+mn-lt"/>
                <a:ea typeface="Arial"/>
                <a:cs typeface="Arial"/>
                <a:sym typeface="Arial"/>
              </a:rPr>
              <a:t>What is a ML model?</a:t>
            </a:r>
            <a:endParaRPr sz="32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48" name="Google Shape;248;p15"/>
          <p:cNvSpPr txBox="1"/>
          <p:nvPr/>
        </p:nvSpPr>
        <p:spPr>
          <a:xfrm>
            <a:off x="608715" y="1105469"/>
            <a:ext cx="813809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+mn-lt"/>
              </a:rPr>
              <a:t>A model is the output of a machine learning algorithm after training on data, which can make predictions or decisions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+mn-lt"/>
              </a:rPr>
              <a:t>Algorithms are the tools whereas models are the results</a:t>
            </a:r>
            <a:endParaRPr dirty="0">
              <a:latin typeface="+mn-lt"/>
              <a:sym typeface="Arial"/>
            </a:endParaRPr>
          </a:p>
        </p:txBody>
      </p:sp>
      <p:sp>
        <p:nvSpPr>
          <p:cNvPr id="249" name="Google Shape;249;p15"/>
          <p:cNvSpPr txBox="1"/>
          <p:nvPr/>
        </p:nvSpPr>
        <p:spPr>
          <a:xfrm>
            <a:off x="602855" y="2325973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Characteristics of ML algorithms:</a:t>
            </a:r>
            <a:endParaRPr dirty="0"/>
          </a:p>
        </p:txBody>
      </p:sp>
      <p:sp>
        <p:nvSpPr>
          <p:cNvPr id="250" name="Google Shape;250;p15"/>
          <p:cNvSpPr txBox="1"/>
          <p:nvPr/>
        </p:nvSpPr>
        <p:spPr>
          <a:xfrm>
            <a:off x="602855" y="2772002"/>
            <a:ext cx="4572000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dirty="0"/>
              <a:t>Acts on data to create models.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dirty="0"/>
              <a:t>General-purpose and reusable across datasets.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E.g., </a:t>
            </a:r>
            <a:r>
              <a:rPr lang="en-US" sz="1400" dirty="0"/>
              <a:t>Linear Regression, Decision Trees, Neural Networks.</a:t>
            </a:r>
            <a:endParaRPr dirty="0"/>
          </a:p>
        </p:txBody>
      </p:sp>
      <p:sp>
        <p:nvSpPr>
          <p:cNvPr id="251" name="Google Shape;251;p15"/>
          <p:cNvSpPr txBox="1"/>
          <p:nvPr/>
        </p:nvSpPr>
        <p:spPr>
          <a:xfrm>
            <a:off x="5067266" y="2774853"/>
            <a:ext cx="402053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Dependent on specific data and task.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Customized to solve particular problems.</a:t>
            </a:r>
            <a:endParaRPr dirty="0"/>
          </a:p>
        </p:txBody>
      </p:sp>
      <p:sp>
        <p:nvSpPr>
          <p:cNvPr id="252" name="Google Shape;252;p15"/>
          <p:cNvSpPr txBox="1"/>
          <p:nvPr/>
        </p:nvSpPr>
        <p:spPr>
          <a:xfrm>
            <a:off x="5076771" y="3181350"/>
            <a:ext cx="4109111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E.g., A trained regression equation, a decision tree, a neural network..</a:t>
            </a:r>
            <a:endParaRPr dirty="0"/>
          </a:p>
        </p:txBody>
      </p:sp>
      <p:sp>
        <p:nvSpPr>
          <p:cNvPr id="2" name="Google Shape;249;p15">
            <a:extLst>
              <a:ext uri="{FF2B5EF4-FFF2-40B4-BE49-F238E27FC236}">
                <a16:creationId xmlns:a16="http://schemas.microsoft.com/office/drawing/2014/main" id="{03EA9441-E706-C4CC-0401-C9F0E3738792}"/>
              </a:ext>
            </a:extLst>
          </p:cNvPr>
          <p:cNvSpPr txBox="1"/>
          <p:nvPr/>
        </p:nvSpPr>
        <p:spPr>
          <a:xfrm>
            <a:off x="5129102" y="2341299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Characteristics of 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"/>
          <p:cNvSpPr txBox="1">
            <a:spLocks noGrp="1"/>
          </p:cNvSpPr>
          <p:nvPr>
            <p:ph type="title"/>
          </p:nvPr>
        </p:nvSpPr>
        <p:spPr>
          <a:xfrm>
            <a:off x="992450" y="10963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>
                <a:solidFill>
                  <a:schemeClr val="accent1"/>
                </a:solidFill>
              </a:rPr>
              <a:t>Machine Learning Methods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60" name="Google Shape;260;p16"/>
          <p:cNvSpPr/>
          <p:nvPr/>
        </p:nvSpPr>
        <p:spPr>
          <a:xfrm>
            <a:off x="317905" y="1428750"/>
            <a:ext cx="2469300" cy="906050"/>
          </a:xfrm>
          <a:prstGeom prst="homePlate">
            <a:avLst>
              <a:gd name="adj" fmla="val 0"/>
            </a:avLst>
          </a:prstGeom>
          <a:solidFill>
            <a:srgbClr val="FB9A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6"/>
          <p:cNvSpPr txBox="1">
            <a:spLocks noGrp="1"/>
          </p:cNvSpPr>
          <p:nvPr>
            <p:ph type="body" idx="4294967295"/>
          </p:nvPr>
        </p:nvSpPr>
        <p:spPr>
          <a:xfrm>
            <a:off x="371071" y="1733550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US" b="1">
                <a:solidFill>
                  <a:schemeClr val="lt1"/>
                </a:solidFill>
              </a:rPr>
              <a:t>The amount of human supervision involvement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62" name="Google Shape;262;p16"/>
          <p:cNvSpPr txBox="1">
            <a:spLocks noGrp="1"/>
          </p:cNvSpPr>
          <p:nvPr>
            <p:ph type="body" idx="4294967295"/>
          </p:nvPr>
        </p:nvSpPr>
        <p:spPr>
          <a:xfrm>
            <a:off x="101717" y="2492700"/>
            <a:ext cx="2976900" cy="26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Supervised learning</a:t>
            </a:r>
            <a:endParaRPr sz="16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Unsupervised learning</a:t>
            </a:r>
            <a:endParaRPr sz="16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Semi-supervised learning</a:t>
            </a:r>
            <a:endParaRPr sz="16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Reinforcement learning</a:t>
            </a:r>
            <a:endParaRPr sz="1600" dirty="0"/>
          </a:p>
        </p:txBody>
      </p:sp>
      <p:sp>
        <p:nvSpPr>
          <p:cNvPr id="263" name="Google Shape;263;p16"/>
          <p:cNvSpPr/>
          <p:nvPr/>
        </p:nvSpPr>
        <p:spPr>
          <a:xfrm>
            <a:off x="3008305" y="1417079"/>
            <a:ext cx="2760600" cy="906050"/>
          </a:xfrm>
          <a:prstGeom prst="chevron">
            <a:avLst>
              <a:gd name="adj" fmla="val 0"/>
            </a:avLst>
          </a:prstGeom>
          <a:solidFill>
            <a:srgbClr val="EF66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6"/>
          <p:cNvSpPr txBox="1">
            <a:spLocks noGrp="1"/>
          </p:cNvSpPr>
          <p:nvPr>
            <p:ph type="body" idx="4294967295"/>
          </p:nvPr>
        </p:nvSpPr>
        <p:spPr>
          <a:xfrm>
            <a:off x="2983508" y="1733549"/>
            <a:ext cx="2903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US" b="1" dirty="0">
                <a:solidFill>
                  <a:schemeClr val="lt1"/>
                </a:solidFill>
              </a:rPr>
              <a:t>The ability to learn from incremental data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265" name="Google Shape;265;p16"/>
          <p:cNvSpPr txBox="1">
            <a:spLocks noGrp="1"/>
          </p:cNvSpPr>
          <p:nvPr>
            <p:ph type="body" idx="4294967295"/>
          </p:nvPr>
        </p:nvSpPr>
        <p:spPr>
          <a:xfrm>
            <a:off x="2931692" y="2492700"/>
            <a:ext cx="2903700" cy="26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Batch (offline) learning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Online learning</a:t>
            </a:r>
            <a:endParaRPr sz="1600"/>
          </a:p>
        </p:txBody>
      </p:sp>
      <p:sp>
        <p:nvSpPr>
          <p:cNvPr id="266" name="Google Shape;266;p16"/>
          <p:cNvSpPr/>
          <p:nvPr/>
        </p:nvSpPr>
        <p:spPr>
          <a:xfrm>
            <a:off x="6055142" y="1428750"/>
            <a:ext cx="2760600" cy="906050"/>
          </a:xfrm>
          <a:prstGeom prst="chevron">
            <a:avLst>
              <a:gd name="adj" fmla="val 0"/>
            </a:avLst>
          </a:prstGeom>
          <a:solidFill>
            <a:srgbClr val="DA13BE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6"/>
          <p:cNvSpPr txBox="1">
            <a:spLocks noGrp="1"/>
          </p:cNvSpPr>
          <p:nvPr>
            <p:ph type="body" idx="4294967295"/>
          </p:nvPr>
        </p:nvSpPr>
        <p:spPr>
          <a:xfrm>
            <a:off x="6192953" y="1733550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US" b="1" dirty="0">
                <a:solidFill>
                  <a:schemeClr val="lt1"/>
                </a:solidFill>
              </a:rPr>
              <a:t>The approach to generalization from data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268" name="Google Shape;268;p16"/>
          <p:cNvSpPr txBox="1">
            <a:spLocks noGrp="1"/>
          </p:cNvSpPr>
          <p:nvPr>
            <p:ph type="body" idx="4294967295"/>
          </p:nvPr>
        </p:nvSpPr>
        <p:spPr>
          <a:xfrm>
            <a:off x="5834042" y="2492700"/>
            <a:ext cx="3202800" cy="26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Instance based learning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Model based learning</a:t>
            </a:r>
            <a:endParaRPr sz="1600"/>
          </a:p>
        </p:txBody>
      </p:sp>
      <p:sp>
        <p:nvSpPr>
          <p:cNvPr id="269" name="Google Shape;26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None/>
              </a:pPr>
              <a:t>12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6"/>
          <p:cNvSpPr/>
          <p:nvPr/>
        </p:nvSpPr>
        <p:spPr>
          <a:xfrm>
            <a:off x="0" y="-4600"/>
            <a:ext cx="2760600" cy="607800"/>
          </a:xfrm>
          <a:prstGeom prst="chevron">
            <a:avLst>
              <a:gd name="adj" fmla="val 0"/>
            </a:avLst>
          </a:prstGeom>
          <a:solidFill>
            <a:srgbClr val="D5A6BD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-59988" y="143221"/>
            <a:ext cx="27186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lang="en-US" sz="129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Experience, E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"/>
          <p:cNvSpPr/>
          <p:nvPr/>
        </p:nvSpPr>
        <p:spPr>
          <a:xfrm>
            <a:off x="0" y="13374"/>
            <a:ext cx="2760600" cy="607800"/>
          </a:xfrm>
          <a:prstGeom prst="chevron">
            <a:avLst>
              <a:gd name="adj" fmla="val 0"/>
            </a:avLst>
          </a:prstGeom>
          <a:solidFill>
            <a:srgbClr val="D5A6BD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7"/>
          <p:cNvSpPr/>
          <p:nvPr/>
        </p:nvSpPr>
        <p:spPr>
          <a:xfrm>
            <a:off x="548708" y="129436"/>
            <a:ext cx="2469300" cy="607800"/>
          </a:xfrm>
          <a:prstGeom prst="homePlate">
            <a:avLst>
              <a:gd name="adj" fmla="val 0"/>
            </a:avLst>
          </a:prstGeom>
          <a:solidFill>
            <a:srgbClr val="FB9A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7"/>
          <p:cNvSpPr txBox="1">
            <a:spLocks noGrp="1"/>
          </p:cNvSpPr>
          <p:nvPr>
            <p:ph type="title"/>
          </p:nvPr>
        </p:nvSpPr>
        <p:spPr>
          <a:xfrm>
            <a:off x="1052108" y="15632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>
                <a:solidFill>
                  <a:schemeClr val="accent1"/>
                </a:solidFill>
              </a:rPr>
              <a:t>Supervised Learning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82" name="Google Shape;282;p17"/>
          <p:cNvSpPr txBox="1"/>
          <p:nvPr/>
        </p:nvSpPr>
        <p:spPr>
          <a:xfrm>
            <a:off x="548708" y="3693611"/>
            <a:ext cx="8255722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To model the relationship between the inputs and their corresponding outputs from the training data, as labeled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by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 humans, to predict output responses for new data inputs </a:t>
            </a:r>
            <a:endParaRPr dirty="0">
              <a:latin typeface="+mn-lt"/>
            </a:endParaRPr>
          </a:p>
        </p:txBody>
      </p:sp>
      <p:sp>
        <p:nvSpPr>
          <p:cNvPr id="283" name="Google Shape;28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None/>
              </a:pPr>
              <a:t>13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17"/>
          <p:cNvGrpSpPr/>
          <p:nvPr/>
        </p:nvGrpSpPr>
        <p:grpSpPr>
          <a:xfrm>
            <a:off x="213319" y="720018"/>
            <a:ext cx="8948861" cy="3092006"/>
            <a:chOff x="1969300" y="1418475"/>
            <a:chExt cx="5205400" cy="1823550"/>
          </a:xfrm>
        </p:grpSpPr>
        <p:pic>
          <p:nvPicPr>
            <p:cNvPr id="285" name="Google Shape;285;p17"/>
            <p:cNvPicPr preferRelativeResize="0"/>
            <p:nvPr/>
          </p:nvPicPr>
          <p:blipFill rotWithShape="1">
            <a:blip r:embed="rId3">
              <a:alphaModFix/>
            </a:blip>
            <a:srcRect t="33002"/>
            <a:stretch/>
          </p:blipFill>
          <p:spPr>
            <a:xfrm>
              <a:off x="1969300" y="1418475"/>
              <a:ext cx="5205400" cy="1823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p17"/>
            <p:cNvSpPr txBox="1"/>
            <p:nvPr/>
          </p:nvSpPr>
          <p:spPr>
            <a:xfrm>
              <a:off x="2040085" y="2866610"/>
              <a:ext cx="4144784" cy="3231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1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Source: </a:t>
              </a:r>
              <a:r>
                <a:rPr lang="en-US" sz="900" b="0" i="1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Lucidchart</a:t>
              </a:r>
              <a:endParaRPr sz="9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17"/>
          <p:cNvSpPr txBox="1"/>
          <p:nvPr/>
        </p:nvSpPr>
        <p:spPr>
          <a:xfrm>
            <a:off x="581084" y="245192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lang="en-US" sz="129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amount of human supervision involvement</a:t>
            </a:r>
            <a:endParaRPr/>
          </a:p>
        </p:txBody>
      </p:sp>
      <p:sp>
        <p:nvSpPr>
          <p:cNvPr id="292" name="Google Shape;292;p17"/>
          <p:cNvSpPr txBox="1"/>
          <p:nvPr/>
        </p:nvSpPr>
        <p:spPr>
          <a:xfrm>
            <a:off x="77684" y="98484"/>
            <a:ext cx="425716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8"/>
          <p:cNvSpPr txBox="1">
            <a:spLocks noGrp="1"/>
          </p:cNvSpPr>
          <p:nvPr>
            <p:ph type="title"/>
          </p:nvPr>
        </p:nvSpPr>
        <p:spPr>
          <a:xfrm>
            <a:off x="1234650" y="13374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>
                <a:solidFill>
                  <a:schemeClr val="accent1"/>
                </a:solidFill>
              </a:rPr>
              <a:t>Unsupervised Learning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01" name="Google Shape;301;p18"/>
          <p:cNvSpPr txBox="1"/>
          <p:nvPr/>
        </p:nvSpPr>
        <p:spPr>
          <a:xfrm>
            <a:off x="1477783" y="3765580"/>
            <a:ext cx="6994675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learn inherent latent structures, patterns and relationships from given data without any help or supervision (No labeled data)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None/>
              </a:pPr>
              <a:t>14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3" name="Google Shape;303;p18"/>
          <p:cNvGrpSpPr/>
          <p:nvPr/>
        </p:nvGrpSpPr>
        <p:grpSpPr>
          <a:xfrm>
            <a:off x="1066800" y="892071"/>
            <a:ext cx="7132817" cy="3137873"/>
            <a:chOff x="1538925" y="1294600"/>
            <a:chExt cx="5342499" cy="2044160"/>
          </a:xfrm>
        </p:grpSpPr>
        <p:pic>
          <p:nvPicPr>
            <p:cNvPr id="304" name="Google Shape;304;p18"/>
            <p:cNvPicPr preferRelativeResize="0"/>
            <p:nvPr/>
          </p:nvPicPr>
          <p:blipFill rotWithShape="1">
            <a:blip r:embed="rId3">
              <a:alphaModFix/>
            </a:blip>
            <a:srcRect l="3679" t="36917" r="3399" b="6993"/>
            <a:stretch/>
          </p:blipFill>
          <p:spPr>
            <a:xfrm>
              <a:off x="1538925" y="1294600"/>
              <a:ext cx="5342499" cy="1894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18"/>
            <p:cNvSpPr txBox="1"/>
            <p:nvPr/>
          </p:nvSpPr>
          <p:spPr>
            <a:xfrm>
              <a:off x="1538935" y="3015660"/>
              <a:ext cx="4144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Source: Lucidchart</a:t>
              </a:r>
              <a:endParaRPr sz="9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" name="Google Shape;306;p18"/>
          <p:cNvSpPr txBox="1"/>
          <p:nvPr/>
        </p:nvSpPr>
        <p:spPr>
          <a:xfrm>
            <a:off x="106050" y="114393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lang="en-US" sz="129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amount of human supervision involvement</a:t>
            </a:r>
            <a:endParaRPr/>
          </a:p>
        </p:txBody>
      </p:sp>
      <p:sp>
        <p:nvSpPr>
          <p:cNvPr id="311" name="Google Shape;311;p18"/>
          <p:cNvSpPr/>
          <p:nvPr/>
        </p:nvSpPr>
        <p:spPr>
          <a:xfrm>
            <a:off x="0" y="13374"/>
            <a:ext cx="2760600" cy="607800"/>
          </a:xfrm>
          <a:prstGeom prst="chevron">
            <a:avLst>
              <a:gd name="adj" fmla="val 0"/>
            </a:avLst>
          </a:prstGeom>
          <a:solidFill>
            <a:srgbClr val="D5A6BD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8"/>
          <p:cNvSpPr/>
          <p:nvPr/>
        </p:nvSpPr>
        <p:spPr>
          <a:xfrm>
            <a:off x="548708" y="129436"/>
            <a:ext cx="2469300" cy="607800"/>
          </a:xfrm>
          <a:prstGeom prst="homePlate">
            <a:avLst>
              <a:gd name="adj" fmla="val 0"/>
            </a:avLst>
          </a:prstGeom>
          <a:solidFill>
            <a:srgbClr val="FB9A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8"/>
          <p:cNvSpPr txBox="1"/>
          <p:nvPr/>
        </p:nvSpPr>
        <p:spPr>
          <a:xfrm>
            <a:off x="581084" y="245192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lang="en-US" sz="129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amount of human supervision involvement</a:t>
            </a:r>
            <a:endParaRPr/>
          </a:p>
        </p:txBody>
      </p:sp>
      <p:sp>
        <p:nvSpPr>
          <p:cNvPr id="314" name="Google Shape;314;p18"/>
          <p:cNvSpPr txBox="1"/>
          <p:nvPr/>
        </p:nvSpPr>
        <p:spPr>
          <a:xfrm>
            <a:off x="77684" y="98484"/>
            <a:ext cx="425716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"/>
          <p:cNvSpPr txBox="1">
            <a:spLocks noGrp="1"/>
          </p:cNvSpPr>
          <p:nvPr>
            <p:ph type="title"/>
          </p:nvPr>
        </p:nvSpPr>
        <p:spPr>
          <a:xfrm>
            <a:off x="914400" y="20581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>
                <a:solidFill>
                  <a:schemeClr val="accent1"/>
                </a:solidFill>
              </a:rPr>
              <a:t>Reinforcement Learning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21" name="Google Shape;321;p19"/>
          <p:cNvSpPr txBox="1"/>
          <p:nvPr/>
        </p:nvSpPr>
        <p:spPr>
          <a:xfrm>
            <a:off x="649800" y="823562"/>
            <a:ext cx="7844400" cy="114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Feedback-based learning method. An agent is trained with reward-penalty over some action, learns automatically with these feedbacks and improves its performance.</a:t>
            </a:r>
            <a:endParaRPr b="0" i="0" u="none" strike="noStrike" cap="none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None/>
              </a:pPr>
              <a:t>15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9"/>
          <p:cNvSpPr txBox="1"/>
          <p:nvPr/>
        </p:nvSpPr>
        <p:spPr>
          <a:xfrm>
            <a:off x="-152400" y="1887764"/>
            <a:ext cx="4332421" cy="243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Steps: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398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Prepare agent with set of initial policies and strategy. Observe environment and current state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398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optimal policy and perform action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398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corresponding reward (or penalty)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398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Update policies if needed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398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Repeat Steps 1-4 iteratively until agent learns the most optimal policies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9"/>
          <p:cNvSpPr txBox="1"/>
          <p:nvPr/>
        </p:nvSpPr>
        <p:spPr>
          <a:xfrm>
            <a:off x="26825" y="144849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lang="en-US" sz="129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amount of human supervision involvement</a:t>
            </a:r>
            <a:endParaRPr sz="129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9"/>
          <p:cNvSpPr/>
          <p:nvPr/>
        </p:nvSpPr>
        <p:spPr>
          <a:xfrm>
            <a:off x="0" y="13374"/>
            <a:ext cx="2760600" cy="607800"/>
          </a:xfrm>
          <a:prstGeom prst="chevron">
            <a:avLst>
              <a:gd name="adj" fmla="val 0"/>
            </a:avLst>
          </a:prstGeom>
          <a:solidFill>
            <a:srgbClr val="D5A6BD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9"/>
          <p:cNvSpPr/>
          <p:nvPr/>
        </p:nvSpPr>
        <p:spPr>
          <a:xfrm>
            <a:off x="548708" y="129436"/>
            <a:ext cx="2469300" cy="607800"/>
          </a:xfrm>
          <a:prstGeom prst="homePlate">
            <a:avLst>
              <a:gd name="adj" fmla="val 0"/>
            </a:avLst>
          </a:prstGeom>
          <a:solidFill>
            <a:srgbClr val="FB9A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9"/>
          <p:cNvSpPr txBox="1"/>
          <p:nvPr/>
        </p:nvSpPr>
        <p:spPr>
          <a:xfrm>
            <a:off x="581084" y="245192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lang="en-US" sz="129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amount of human supervision involvement</a:t>
            </a:r>
            <a:endParaRPr/>
          </a:p>
        </p:txBody>
      </p:sp>
      <p:sp>
        <p:nvSpPr>
          <p:cNvPr id="330" name="Google Shape;330;p19"/>
          <p:cNvSpPr txBox="1"/>
          <p:nvPr/>
        </p:nvSpPr>
        <p:spPr>
          <a:xfrm>
            <a:off x="77684" y="98484"/>
            <a:ext cx="425716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1BB69A-9164-4870-E531-02B92887287C}"/>
              </a:ext>
            </a:extLst>
          </p:cNvPr>
          <p:cNvGrpSpPr/>
          <p:nvPr/>
        </p:nvGrpSpPr>
        <p:grpSpPr>
          <a:xfrm>
            <a:off x="4110605" y="2114550"/>
            <a:ext cx="4910553" cy="2053579"/>
            <a:chOff x="4110605" y="2114550"/>
            <a:chExt cx="4910553" cy="2053579"/>
          </a:xfrm>
        </p:grpSpPr>
        <p:pic>
          <p:nvPicPr>
            <p:cNvPr id="3" name="Picture 2" descr="A diagram of a chess board and a computer&#10;&#10;Description automatically generated">
              <a:extLst>
                <a:ext uri="{FF2B5EF4-FFF2-40B4-BE49-F238E27FC236}">
                  <a16:creationId xmlns:a16="http://schemas.microsoft.com/office/drawing/2014/main" id="{06BE5063-9193-DBAA-D5FB-03E0B72A6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0880" r="4529" b="50000"/>
            <a:stretch/>
          </p:blipFill>
          <p:spPr>
            <a:xfrm>
              <a:off x="4110605" y="2114550"/>
              <a:ext cx="4910553" cy="201215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4B2D86-0911-C295-6358-9A51A82258BF}"/>
                </a:ext>
              </a:extLst>
            </p:cNvPr>
            <p:cNvSpPr txBox="1"/>
            <p:nvPr/>
          </p:nvSpPr>
          <p:spPr>
            <a:xfrm>
              <a:off x="6248400" y="35233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41C145-1834-654B-50A2-52FE204FC2EC}"/>
                </a:ext>
              </a:extLst>
            </p:cNvPr>
            <p:cNvSpPr txBox="1"/>
            <p:nvPr/>
          </p:nvSpPr>
          <p:spPr>
            <a:xfrm>
              <a:off x="5715000" y="2457620"/>
              <a:ext cx="276038" cy="231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D7820F-408C-54CF-4175-E82077967510}"/>
                </a:ext>
              </a:extLst>
            </p:cNvPr>
            <p:cNvSpPr txBox="1"/>
            <p:nvPr/>
          </p:nvSpPr>
          <p:spPr>
            <a:xfrm>
              <a:off x="5736772" y="287803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5FC16F-DE43-D6A4-8A41-0F6976589C8A}"/>
                </a:ext>
              </a:extLst>
            </p:cNvPr>
            <p:cNvSpPr txBox="1"/>
            <p:nvPr/>
          </p:nvSpPr>
          <p:spPr>
            <a:xfrm>
              <a:off x="5722776" y="3300231"/>
              <a:ext cx="276038" cy="372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D22DED-8BC6-0B9B-113A-2823E348D227}"/>
                </a:ext>
              </a:extLst>
            </p:cNvPr>
            <p:cNvSpPr txBox="1"/>
            <p:nvPr/>
          </p:nvSpPr>
          <p:spPr>
            <a:xfrm>
              <a:off x="5760098" y="3795718"/>
              <a:ext cx="276038" cy="372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5</a:t>
              </a:r>
            </a:p>
          </p:txBody>
        </p:sp>
        <p:pic>
          <p:nvPicPr>
            <p:cNvPr id="11" name="Graphic 10" descr="Wrench outline">
              <a:extLst>
                <a:ext uri="{FF2B5EF4-FFF2-40B4-BE49-F238E27FC236}">
                  <a16:creationId xmlns:a16="http://schemas.microsoft.com/office/drawing/2014/main" id="{98C2D3FB-E664-943E-2188-CBB6D9057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76162" y="3501100"/>
              <a:ext cx="457200" cy="4572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B6A14B-9327-CF90-C932-4CC98ADE1061}"/>
                </a:ext>
              </a:extLst>
            </p:cNvPr>
            <p:cNvSpPr txBox="1"/>
            <p:nvPr/>
          </p:nvSpPr>
          <p:spPr>
            <a:xfrm>
              <a:off x="7053442" y="365217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20"/>
          <p:cNvPicPr preferRelativeResize="0"/>
          <p:nvPr/>
        </p:nvPicPr>
        <p:blipFill rotWithShape="1">
          <a:blip r:embed="rId3">
            <a:alphaModFix/>
          </a:blip>
          <a:srcRect l="4706" b="7827"/>
          <a:stretch/>
        </p:blipFill>
        <p:spPr>
          <a:xfrm>
            <a:off x="4307614" y="1141875"/>
            <a:ext cx="4847531" cy="2375338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0"/>
          <p:cNvSpPr txBox="1">
            <a:spLocks noGrp="1"/>
          </p:cNvSpPr>
          <p:nvPr>
            <p:ph type="title"/>
          </p:nvPr>
        </p:nvSpPr>
        <p:spPr>
          <a:xfrm>
            <a:off x="3066668" y="8554"/>
            <a:ext cx="6235525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>
                <a:solidFill>
                  <a:schemeClr val="accent1"/>
                </a:solidFill>
              </a:rPr>
              <a:t>Batch (Offline) vs. Online Learning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39" name="Google Shape;33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None/>
              </a:pPr>
              <a:t>16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0" y="18426"/>
            <a:ext cx="2760600" cy="607800"/>
          </a:xfrm>
          <a:prstGeom prst="chevron">
            <a:avLst>
              <a:gd name="adj" fmla="val 0"/>
            </a:avLst>
          </a:prstGeom>
          <a:solidFill>
            <a:srgbClr val="D5A6BD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0"/>
          <p:cNvSpPr txBox="1"/>
          <p:nvPr/>
        </p:nvSpPr>
        <p:spPr>
          <a:xfrm>
            <a:off x="77684" y="103536"/>
            <a:ext cx="425716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  <p:sp>
        <p:nvSpPr>
          <p:cNvPr id="342" name="Google Shape;342;p20"/>
          <p:cNvSpPr/>
          <p:nvPr/>
        </p:nvSpPr>
        <p:spPr>
          <a:xfrm>
            <a:off x="449168" y="144539"/>
            <a:ext cx="2760600" cy="607800"/>
          </a:xfrm>
          <a:prstGeom prst="chevron">
            <a:avLst>
              <a:gd name="adj" fmla="val 0"/>
            </a:avLst>
          </a:prstGeom>
          <a:solidFill>
            <a:srgbClr val="EF66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0"/>
          <p:cNvSpPr txBox="1"/>
          <p:nvPr/>
        </p:nvSpPr>
        <p:spPr>
          <a:xfrm>
            <a:off x="306068" y="284619"/>
            <a:ext cx="2903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lang="en-US" sz="129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ability to learn from incremental data</a:t>
            </a:r>
            <a:endParaRPr/>
          </a:p>
        </p:txBody>
      </p:sp>
      <p:pic>
        <p:nvPicPr>
          <p:cNvPr id="344" name="Google Shape;344;p20"/>
          <p:cNvPicPr preferRelativeResize="0"/>
          <p:nvPr/>
        </p:nvPicPr>
        <p:blipFill rotWithShape="1">
          <a:blip r:embed="rId4">
            <a:alphaModFix/>
          </a:blip>
          <a:srcRect b="5414"/>
          <a:stretch/>
        </p:blipFill>
        <p:spPr>
          <a:xfrm>
            <a:off x="1664" y="1201361"/>
            <a:ext cx="4327075" cy="228372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0"/>
          <p:cNvSpPr txBox="1"/>
          <p:nvPr/>
        </p:nvSpPr>
        <p:spPr>
          <a:xfrm>
            <a:off x="145362" y="3194891"/>
            <a:ext cx="147989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BATCH (Offline)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46" name="Google Shape;346;p20"/>
          <p:cNvSpPr txBox="1"/>
          <p:nvPr/>
        </p:nvSpPr>
        <p:spPr>
          <a:xfrm>
            <a:off x="4477885" y="3194891"/>
            <a:ext cx="85311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ONLINE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47" name="Google Shape;347;p20"/>
          <p:cNvSpPr txBox="1"/>
          <p:nvPr/>
        </p:nvSpPr>
        <p:spPr>
          <a:xfrm>
            <a:off x="158088" y="3427730"/>
            <a:ext cx="4372245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Model trained on a fixed dataset and then deployed</a:t>
            </a:r>
            <a:endParaRPr sz="1600" dirty="0">
              <a:latin typeface="+mn-l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Recommended if data distribution does not change frequently</a:t>
            </a:r>
            <a:endParaRPr sz="1600" dirty="0">
              <a:latin typeface="+mn-lt"/>
            </a:endParaRPr>
          </a:p>
        </p:txBody>
      </p:sp>
      <p:sp>
        <p:nvSpPr>
          <p:cNvPr id="348" name="Google Shape;348;p20"/>
          <p:cNvSpPr txBox="1"/>
          <p:nvPr/>
        </p:nvSpPr>
        <p:spPr>
          <a:xfrm>
            <a:off x="4451357" y="3458049"/>
            <a:ext cx="466654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Continuously adapting and learning with new data</a:t>
            </a:r>
            <a:endParaRPr sz="1600" dirty="0">
              <a:latin typeface="+mn-l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Recommended if data distribution changes frequently, as is true in many real-life applications</a:t>
            </a:r>
            <a:endParaRPr sz="1600" dirty="0">
              <a:latin typeface="+mn-lt"/>
            </a:endParaRPr>
          </a:p>
        </p:txBody>
      </p:sp>
      <p:pic>
        <p:nvPicPr>
          <p:cNvPr id="336" name="Google Shape;336;p20"/>
          <p:cNvPicPr preferRelativeResize="0"/>
          <p:nvPr/>
        </p:nvPicPr>
        <p:blipFill rotWithShape="1">
          <a:blip r:embed="rId5">
            <a:alphaModFix/>
          </a:blip>
          <a:srcRect l="78508" t="15960" r="4196" b="18366"/>
          <a:stretch/>
        </p:blipFill>
        <p:spPr>
          <a:xfrm>
            <a:off x="7315200" y="642277"/>
            <a:ext cx="1581539" cy="10047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45;p20">
            <a:extLst>
              <a:ext uri="{FF2B5EF4-FFF2-40B4-BE49-F238E27FC236}">
                <a16:creationId xmlns:a16="http://schemas.microsoft.com/office/drawing/2014/main" id="{E44795E2-6469-9021-5F2D-B128C118C641}"/>
              </a:ext>
            </a:extLst>
          </p:cNvPr>
          <p:cNvSpPr txBox="1"/>
          <p:nvPr/>
        </p:nvSpPr>
        <p:spPr>
          <a:xfrm>
            <a:off x="1028423" y="831289"/>
            <a:ext cx="750252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Task: Predict the risk of developing a certain heart disease</a:t>
            </a:r>
            <a:endParaRPr sz="2000" dirty="0">
              <a:latin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21"/>
          <p:cNvPicPr preferRelativeResize="0"/>
          <p:nvPr/>
        </p:nvPicPr>
        <p:blipFill rotWithShape="1">
          <a:blip r:embed="rId3">
            <a:alphaModFix/>
          </a:blip>
          <a:srcRect l="5505" t="7348" r="4365" b="5519"/>
          <a:stretch/>
        </p:blipFill>
        <p:spPr>
          <a:xfrm>
            <a:off x="218749" y="884789"/>
            <a:ext cx="6518461" cy="3163652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1"/>
          <p:cNvSpPr/>
          <p:nvPr/>
        </p:nvSpPr>
        <p:spPr>
          <a:xfrm>
            <a:off x="0" y="18426"/>
            <a:ext cx="2760600" cy="607800"/>
          </a:xfrm>
          <a:prstGeom prst="chevron">
            <a:avLst>
              <a:gd name="adj" fmla="val 0"/>
            </a:avLst>
          </a:prstGeom>
          <a:solidFill>
            <a:srgbClr val="D5A6BD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1"/>
          <p:cNvSpPr txBox="1">
            <a:spLocks noGrp="1"/>
          </p:cNvSpPr>
          <p:nvPr>
            <p:ph type="title"/>
          </p:nvPr>
        </p:nvSpPr>
        <p:spPr>
          <a:xfrm>
            <a:off x="1632364" y="2067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>
                <a:solidFill>
                  <a:schemeClr val="accent1"/>
                </a:solidFill>
              </a:rPr>
              <a:t>Instance-based learning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57" name="Google Shape;35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None/>
              </a:pPr>
              <a:t>17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1"/>
          <p:cNvSpPr/>
          <p:nvPr/>
        </p:nvSpPr>
        <p:spPr>
          <a:xfrm>
            <a:off x="3599749" y="864311"/>
            <a:ext cx="4191600" cy="17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21"/>
          <p:cNvSpPr/>
          <p:nvPr/>
        </p:nvSpPr>
        <p:spPr>
          <a:xfrm>
            <a:off x="399225" y="145057"/>
            <a:ext cx="2760600" cy="607800"/>
          </a:xfrm>
          <a:prstGeom prst="chevron">
            <a:avLst>
              <a:gd name="adj" fmla="val 0"/>
            </a:avLst>
          </a:prstGeom>
          <a:solidFill>
            <a:srgbClr val="DA13BE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1"/>
          <p:cNvSpPr txBox="1"/>
          <p:nvPr/>
        </p:nvSpPr>
        <p:spPr>
          <a:xfrm>
            <a:off x="650925" y="271845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lang="en-US" sz="129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approach to generalization from data</a:t>
            </a:r>
            <a:endParaRPr/>
          </a:p>
        </p:txBody>
      </p:sp>
      <p:sp>
        <p:nvSpPr>
          <p:cNvPr id="361" name="Google Shape;361;p21"/>
          <p:cNvSpPr txBox="1"/>
          <p:nvPr/>
        </p:nvSpPr>
        <p:spPr>
          <a:xfrm>
            <a:off x="77684" y="103536"/>
            <a:ext cx="425716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  <p:pic>
        <p:nvPicPr>
          <p:cNvPr id="362" name="Google Shape;36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5834" y="2477931"/>
            <a:ext cx="1251030" cy="116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1" descr="Question Mark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62725" y="165735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1"/>
          <p:cNvSpPr txBox="1"/>
          <p:nvPr/>
        </p:nvSpPr>
        <p:spPr>
          <a:xfrm>
            <a:off x="1905000" y="4050685"/>
            <a:ext cx="613571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PREVIOUS OBSERVATIONS/EXAMPLES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22"/>
          <p:cNvPicPr preferRelativeResize="0"/>
          <p:nvPr/>
        </p:nvPicPr>
        <p:blipFill rotWithShape="1">
          <a:blip r:embed="rId3">
            <a:alphaModFix/>
          </a:blip>
          <a:srcRect b="6188"/>
          <a:stretch/>
        </p:blipFill>
        <p:spPr>
          <a:xfrm>
            <a:off x="354678" y="803471"/>
            <a:ext cx="5744463" cy="359707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2"/>
          <p:cNvSpPr/>
          <p:nvPr/>
        </p:nvSpPr>
        <p:spPr>
          <a:xfrm>
            <a:off x="0" y="18426"/>
            <a:ext cx="2760600" cy="607800"/>
          </a:xfrm>
          <a:prstGeom prst="chevron">
            <a:avLst>
              <a:gd name="adj" fmla="val 0"/>
            </a:avLst>
          </a:prstGeom>
          <a:solidFill>
            <a:srgbClr val="D5A6BD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2"/>
          <p:cNvSpPr txBox="1">
            <a:spLocks noGrp="1"/>
          </p:cNvSpPr>
          <p:nvPr>
            <p:ph type="title"/>
          </p:nvPr>
        </p:nvSpPr>
        <p:spPr>
          <a:xfrm>
            <a:off x="1600200" y="31054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>
                <a:solidFill>
                  <a:schemeClr val="accent1"/>
                </a:solidFill>
              </a:rPr>
              <a:t>Model-based learning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73" name="Google Shape;37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None/>
              </a:pPr>
              <a:t>18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2"/>
          <p:cNvSpPr/>
          <p:nvPr/>
        </p:nvSpPr>
        <p:spPr>
          <a:xfrm>
            <a:off x="3599749" y="864311"/>
            <a:ext cx="4191600" cy="17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22"/>
          <p:cNvSpPr/>
          <p:nvPr/>
        </p:nvSpPr>
        <p:spPr>
          <a:xfrm>
            <a:off x="399225" y="145057"/>
            <a:ext cx="2760600" cy="607800"/>
          </a:xfrm>
          <a:prstGeom prst="chevron">
            <a:avLst>
              <a:gd name="adj" fmla="val 0"/>
            </a:avLst>
          </a:prstGeom>
          <a:solidFill>
            <a:srgbClr val="DA13BE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2"/>
          <p:cNvSpPr txBox="1"/>
          <p:nvPr/>
        </p:nvSpPr>
        <p:spPr>
          <a:xfrm>
            <a:off x="650925" y="271845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lang="en-US" sz="129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approach to generalization from data</a:t>
            </a:r>
            <a:endParaRPr/>
          </a:p>
        </p:txBody>
      </p:sp>
      <p:sp>
        <p:nvSpPr>
          <p:cNvPr id="377" name="Google Shape;377;p22"/>
          <p:cNvSpPr txBox="1"/>
          <p:nvPr/>
        </p:nvSpPr>
        <p:spPr>
          <a:xfrm>
            <a:off x="77684" y="103536"/>
            <a:ext cx="425716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  <p:pic>
        <p:nvPicPr>
          <p:cNvPr id="378" name="Google Shape;37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86725" y="1684892"/>
            <a:ext cx="1251030" cy="116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2" descr="Question Mark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83616" y="864311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2"/>
          <p:cNvSpPr txBox="1"/>
          <p:nvPr/>
        </p:nvSpPr>
        <p:spPr>
          <a:xfrm>
            <a:off x="2391825" y="4171343"/>
            <a:ext cx="61357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PREDICTIONS FROM MODEL</a:t>
            </a:r>
            <a:endParaRPr dirty="0"/>
          </a:p>
        </p:txBody>
      </p:sp>
      <p:sp>
        <p:nvSpPr>
          <p:cNvPr id="381" name="Google Shape;381;p22"/>
          <p:cNvSpPr/>
          <p:nvPr/>
        </p:nvSpPr>
        <p:spPr>
          <a:xfrm rot="10800000">
            <a:off x="4948427" y="1321511"/>
            <a:ext cx="1494244" cy="57564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2"/>
          <p:cNvSpPr/>
          <p:nvPr/>
        </p:nvSpPr>
        <p:spPr>
          <a:xfrm rot="10800000" flipH="1">
            <a:off x="5459683" y="3063452"/>
            <a:ext cx="1527042" cy="532208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2"/>
          <p:cNvSpPr txBox="1"/>
          <p:nvPr/>
        </p:nvSpPr>
        <p:spPr>
          <a:xfrm>
            <a:off x="6005366" y="3756779"/>
            <a:ext cx="9813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</a:t>
            </a:r>
            <a:endParaRPr/>
          </a:p>
        </p:txBody>
      </p:sp>
      <p:pic>
        <p:nvPicPr>
          <p:cNvPr id="384" name="Google Shape;384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86725" y="3513920"/>
            <a:ext cx="965200" cy="9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A1D3C-F48E-E020-731F-F18B09A784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5" name="Google Shape;59;p2" descr="Diagram&#10;&#10;Description automatically generated">
            <a:extLst>
              <a:ext uri="{FF2B5EF4-FFF2-40B4-BE49-F238E27FC236}">
                <a16:creationId xmlns:a16="http://schemas.microsoft.com/office/drawing/2014/main" id="{61D06C5F-EA62-DB30-D1AD-6002081A2A7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216" y="0"/>
            <a:ext cx="7772400" cy="479207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1;p2">
            <a:extLst>
              <a:ext uri="{FF2B5EF4-FFF2-40B4-BE49-F238E27FC236}">
                <a16:creationId xmlns:a16="http://schemas.microsoft.com/office/drawing/2014/main" id="{84BDCD30-E98C-7AC7-69E7-5D949C0A7D33}"/>
              </a:ext>
            </a:extLst>
          </p:cNvPr>
          <p:cNvSpPr/>
          <p:nvPr/>
        </p:nvSpPr>
        <p:spPr>
          <a:xfrm>
            <a:off x="211597" y="83127"/>
            <a:ext cx="3453560" cy="1337594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83C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61;p2">
            <a:extLst>
              <a:ext uri="{FF2B5EF4-FFF2-40B4-BE49-F238E27FC236}">
                <a16:creationId xmlns:a16="http://schemas.microsoft.com/office/drawing/2014/main" id="{2651F4E1-4F70-29A7-85E0-9AAC0596783F}"/>
              </a:ext>
            </a:extLst>
          </p:cNvPr>
          <p:cNvSpPr/>
          <p:nvPr/>
        </p:nvSpPr>
        <p:spPr>
          <a:xfrm>
            <a:off x="4343400" y="1581150"/>
            <a:ext cx="4139360" cy="30480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634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23"/>
          <p:cNvGrpSpPr/>
          <p:nvPr/>
        </p:nvGrpSpPr>
        <p:grpSpPr>
          <a:xfrm>
            <a:off x="273586" y="2082282"/>
            <a:ext cx="2269843" cy="2382772"/>
            <a:chOff x="5708284" y="1988448"/>
            <a:chExt cx="3039758" cy="2658335"/>
          </a:xfrm>
        </p:grpSpPr>
        <p:pic>
          <p:nvPicPr>
            <p:cNvPr id="390" name="Google Shape;390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08284" y="2096007"/>
              <a:ext cx="2904908" cy="2550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" name="Google Shape;391;p23"/>
            <p:cNvSpPr txBox="1"/>
            <p:nvPr/>
          </p:nvSpPr>
          <p:spPr>
            <a:xfrm>
              <a:off x="5905911" y="4285452"/>
              <a:ext cx="28405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392" name="Google Shape;392;p23"/>
            <p:cNvSpPr txBox="1"/>
            <p:nvPr/>
          </p:nvSpPr>
          <p:spPr>
            <a:xfrm>
              <a:off x="8463990" y="4296420"/>
              <a:ext cx="28405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393" name="Google Shape;393;p23"/>
            <p:cNvSpPr txBox="1"/>
            <p:nvPr/>
          </p:nvSpPr>
          <p:spPr>
            <a:xfrm>
              <a:off x="5905911" y="1988448"/>
              <a:ext cx="28405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394" name="Google Shape;394;p23"/>
            <p:cNvSpPr txBox="1"/>
            <p:nvPr/>
          </p:nvSpPr>
          <p:spPr>
            <a:xfrm>
              <a:off x="7425491" y="3685257"/>
              <a:ext cx="875757" cy="343325"/>
            </a:xfrm>
            <a:prstGeom prst="rect">
              <a:avLst/>
            </a:pr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AUC</a:t>
              </a:r>
              <a:endParaRPr/>
            </a:p>
          </p:txBody>
        </p:sp>
      </p:grpSp>
      <p:sp>
        <p:nvSpPr>
          <p:cNvPr id="395" name="Google Shape;395;p23"/>
          <p:cNvSpPr/>
          <p:nvPr/>
        </p:nvSpPr>
        <p:spPr>
          <a:xfrm>
            <a:off x="0" y="-1851"/>
            <a:ext cx="2760600" cy="607800"/>
          </a:xfrm>
          <a:prstGeom prst="chevron">
            <a:avLst>
              <a:gd name="adj" fmla="val 0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3"/>
          <p:cNvSpPr txBox="1">
            <a:spLocks noGrp="1"/>
          </p:cNvSpPr>
          <p:nvPr>
            <p:ph type="title"/>
          </p:nvPr>
        </p:nvSpPr>
        <p:spPr>
          <a:xfrm>
            <a:off x="679108" y="13768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>
                <a:solidFill>
                  <a:schemeClr val="accent1"/>
                </a:solidFill>
              </a:rPr>
              <a:t>Performance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98" name="Google Shape;3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None/>
              </a:pPr>
              <a:t>19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3"/>
          <p:cNvSpPr txBox="1"/>
          <p:nvPr/>
        </p:nvSpPr>
        <p:spPr>
          <a:xfrm>
            <a:off x="77684" y="98484"/>
            <a:ext cx="425716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/>
          </a:p>
        </p:txBody>
      </p:sp>
      <p:sp>
        <p:nvSpPr>
          <p:cNvPr id="400" name="Google Shape;400;p23"/>
          <p:cNvSpPr txBox="1"/>
          <p:nvPr/>
        </p:nvSpPr>
        <p:spPr>
          <a:xfrm>
            <a:off x="3231431" y="477646"/>
            <a:ext cx="56389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Metrics used, d</a:t>
            </a:r>
            <a:r>
              <a:rPr lang="en-US" b="0" i="0" u="none" strike="noStrike" cap="none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epends on the algorithm selected</a:t>
            </a:r>
            <a:endParaRPr dirty="0">
              <a:latin typeface="+mn-lt"/>
            </a:endParaRPr>
          </a:p>
        </p:txBody>
      </p:sp>
      <p:graphicFrame>
        <p:nvGraphicFramePr>
          <p:cNvPr id="403" name="Google Shape;403;p23"/>
          <p:cNvGraphicFramePr/>
          <p:nvPr>
            <p:extLst>
              <p:ext uri="{D42A27DB-BD31-4B8C-83A1-F6EECF244321}">
                <p14:modId xmlns:p14="http://schemas.microsoft.com/office/powerpoint/2010/main" val="180365123"/>
              </p:ext>
            </p:extLst>
          </p:nvPr>
        </p:nvGraphicFramePr>
        <p:xfrm>
          <a:off x="1714262" y="986977"/>
          <a:ext cx="2375750" cy="1112550"/>
        </p:xfrm>
        <a:graphic>
          <a:graphicData uri="http://schemas.openxmlformats.org/drawingml/2006/table">
            <a:tbl>
              <a:tblPr bandRow="1">
                <a:noFill/>
              </a:tblPr>
              <a:tblGrid>
                <a:gridCol w="70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</a:rPr>
                        <a:t>Positive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</a:rPr>
                        <a:t>Negative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</a:rPr>
                        <a:t>Positive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TP</a:t>
                      </a:r>
                      <a:endParaRPr dirty="0"/>
                    </a:p>
                  </a:txBody>
                  <a:tcPr marL="91450" marR="91450" marT="45725" marB="45725">
                    <a:solidFill>
                      <a:srgbClr val="91A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FP</a:t>
                      </a:r>
                      <a:endParaRPr dirty="0"/>
                    </a:p>
                  </a:txBody>
                  <a:tcPr marL="91450" marR="91450" marT="45725" marB="45725">
                    <a:solidFill>
                      <a:srgbClr val="FF7C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</a:rPr>
                        <a:t>Negative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FN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F7C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TN</a:t>
                      </a:r>
                      <a:endParaRPr dirty="0"/>
                    </a:p>
                  </a:txBody>
                  <a:tcPr marL="91450" marR="91450" marT="45725" marB="45725">
                    <a:solidFill>
                      <a:srgbClr val="91A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4" name="Google Shape;404;p23"/>
          <p:cNvSpPr txBox="1"/>
          <p:nvPr/>
        </p:nvSpPr>
        <p:spPr>
          <a:xfrm>
            <a:off x="0" y="678446"/>
            <a:ext cx="164500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Confusion Matrix</a:t>
            </a:r>
            <a:endParaRPr/>
          </a:p>
        </p:txBody>
      </p:sp>
      <p:graphicFrame>
        <p:nvGraphicFramePr>
          <p:cNvPr id="405" name="Google Shape;405;p23"/>
          <p:cNvGraphicFramePr/>
          <p:nvPr>
            <p:extLst>
              <p:ext uri="{D42A27DB-BD31-4B8C-83A1-F6EECF244321}">
                <p14:modId xmlns:p14="http://schemas.microsoft.com/office/powerpoint/2010/main" val="155706104"/>
              </p:ext>
            </p:extLst>
          </p:nvPr>
        </p:nvGraphicFramePr>
        <p:xfrm>
          <a:off x="4804019" y="963397"/>
          <a:ext cx="4064000" cy="3479870"/>
        </p:xfrm>
        <a:graphic>
          <a:graphicData uri="http://schemas.openxmlformats.org/drawingml/2006/table">
            <a:tbl>
              <a:tblPr firstRow="1" bandRow="1">
                <a:gradFill>
                  <a:gsLst>
                    <a:gs pos="0">
                      <a:srgbClr val="FFD17D"/>
                    </a:gs>
                    <a:gs pos="35000">
                      <a:srgbClr val="FFDCA3"/>
                    </a:gs>
                    <a:gs pos="100000">
                      <a:srgbClr val="FFF1D8"/>
                    </a:gs>
                  </a:gsLst>
                  <a:lin ang="16200000" scaled="0"/>
                </a:gradFill>
              </a:tblPr>
              <a:tblGrid>
                <a:gridCol w="215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Measure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Formula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Accuracy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sng" strike="noStrike" cap="none"/>
                        <a:t>TP+TN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Total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Error rate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sng" strike="noStrike" cap="none"/>
                        <a:t>FP+FN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Total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Recall (aka true positive rate (</a:t>
                      </a:r>
                      <a:r>
                        <a:rPr lang="en-US" sz="1400" b="1" u="none" strike="noStrike" cap="none" dirty="0"/>
                        <a:t>TPR</a:t>
                      </a:r>
                      <a:r>
                        <a:rPr lang="en-US" sz="1400" u="none" strike="noStrike" cap="none" dirty="0"/>
                        <a:t>), sensitivity)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  TP           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FN+FP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Precision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  TP          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TP+FP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F-1 measure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 x </a:t>
                      </a:r>
                      <a:r>
                        <a:rPr lang="en-US" sz="1400" u="sng" strike="noStrike" cap="none"/>
                        <a:t>Precision x Recall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      Precision + Recall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False positive rate (</a:t>
                      </a:r>
                      <a:r>
                        <a:rPr lang="en-US" sz="1400" b="1" u="none" strike="noStrike" cap="none" dirty="0"/>
                        <a:t>FPR</a:t>
                      </a:r>
                      <a:r>
                        <a:rPr lang="en-US" sz="1400" u="none" strike="noStrike" cap="none" dirty="0"/>
                        <a:t>)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FP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TN+FP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06" name="Google Shape;406;p23"/>
          <p:cNvCxnSpPr>
            <a:cxnSpLocks/>
          </p:cNvCxnSpPr>
          <p:nvPr/>
        </p:nvCxnSpPr>
        <p:spPr>
          <a:xfrm>
            <a:off x="7543800" y="4202915"/>
            <a:ext cx="66487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7" name="Google Shape;407;p23"/>
          <p:cNvCxnSpPr>
            <a:cxnSpLocks/>
          </p:cNvCxnSpPr>
          <p:nvPr/>
        </p:nvCxnSpPr>
        <p:spPr>
          <a:xfrm>
            <a:off x="7620000" y="3105150"/>
            <a:ext cx="66487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8" name="Google Shape;408;p23"/>
          <p:cNvCxnSpPr>
            <a:cxnSpLocks/>
          </p:cNvCxnSpPr>
          <p:nvPr/>
        </p:nvCxnSpPr>
        <p:spPr>
          <a:xfrm>
            <a:off x="7620000" y="2647950"/>
            <a:ext cx="66487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9" name="Google Shape;409;p23"/>
          <p:cNvSpPr txBox="1"/>
          <p:nvPr/>
        </p:nvSpPr>
        <p:spPr>
          <a:xfrm>
            <a:off x="2775653" y="648149"/>
            <a:ext cx="65434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endParaRPr/>
          </a:p>
        </p:txBody>
      </p:sp>
      <p:sp>
        <p:nvSpPr>
          <p:cNvPr id="410" name="Google Shape;410;p23"/>
          <p:cNvSpPr txBox="1"/>
          <p:nvPr/>
        </p:nvSpPr>
        <p:spPr>
          <a:xfrm rot="-5400000">
            <a:off x="1148407" y="1250496"/>
            <a:ext cx="8851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Predicted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5"/>
          <p:cNvSpPr txBox="1">
            <a:spLocks noGrp="1"/>
          </p:cNvSpPr>
          <p:nvPr>
            <p:ph type="title"/>
          </p:nvPr>
        </p:nvSpPr>
        <p:spPr>
          <a:xfrm>
            <a:off x="311700" y="1098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>
                <a:solidFill>
                  <a:schemeClr val="accent1"/>
                </a:solidFill>
              </a:rPr>
              <a:t>References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29" name="Google Shape;429;p25"/>
          <p:cNvSpPr txBox="1"/>
          <p:nvPr/>
        </p:nvSpPr>
        <p:spPr>
          <a:xfrm>
            <a:off x="223350" y="1205237"/>
            <a:ext cx="8697300" cy="27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Dipanjan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Sarkar, Raghav Bali and Tushar Sharma. 2018. Practical Machine Learning with Python. A Problem-Solver's Guide to Building Real-World Intelligent Systems.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Apress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(https://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doi.org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/10.1007/978-1-4842-3207-1), Chapter 1, 2.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Greener, J.G.,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Kandathil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S.M., Moffat, L. et al. A guide to machine learning for biologists. Nat Rev Mol Cell Biol 23, 40–55 (2022). </a:t>
            </a:r>
            <a:r>
              <a:rPr lang="en-US" sz="16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https://doi.org/10.1038/s41580-021-00407-0</a:t>
            </a:r>
            <a:endParaRPr lang="en-US" sz="1600" b="0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 Tutorial. (https://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www.javatpoint.com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/machine-learning)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Robert Hoyt and Robert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Muenchen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Introduction to biomedical data science, Chapter 9.</a:t>
            </a:r>
          </a:p>
          <a:p>
            <a:pPr marL="45720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Timeline: </a:t>
            </a:r>
            <a:r>
              <a:rPr lang="en-US" sz="16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https://labelyourdata.com/articles/history-of-machine-learning-how-did-it-all-start</a:t>
            </a:r>
            <a:endParaRPr lang="en-US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None/>
              </a:pPr>
              <a:t>20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95600" y="200620"/>
            <a:ext cx="607800" cy="6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772A2-584B-F890-CDCE-1CD81631C7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Google Shape;67;p3">
            <a:extLst>
              <a:ext uri="{FF2B5EF4-FFF2-40B4-BE49-F238E27FC236}">
                <a16:creationId xmlns:a16="http://schemas.microsoft.com/office/drawing/2014/main" id="{7A2E8E56-D9ED-9E8D-C27D-BC7D1AB303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480" y="2083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sz="3200" dirty="0">
                <a:solidFill>
                  <a:schemeClr val="accent1"/>
                </a:solidFill>
              </a:rPr>
              <a:t>What is Artificial Intelligence (AI)?</a:t>
            </a:r>
            <a:endParaRPr sz="3200" dirty="0">
              <a:solidFill>
                <a:schemeClr val="accent1"/>
              </a:solidFill>
            </a:endParaRPr>
          </a:p>
        </p:txBody>
      </p:sp>
      <p:sp>
        <p:nvSpPr>
          <p:cNvPr id="6" name="Google Shape;71;p3">
            <a:extLst>
              <a:ext uri="{FF2B5EF4-FFF2-40B4-BE49-F238E27FC236}">
                <a16:creationId xmlns:a16="http://schemas.microsoft.com/office/drawing/2014/main" id="{778D526F-BF7F-73D8-949B-E32F5E565721}"/>
              </a:ext>
            </a:extLst>
          </p:cNvPr>
          <p:cNvSpPr txBox="1">
            <a:spLocks/>
          </p:cNvSpPr>
          <p:nvPr/>
        </p:nvSpPr>
        <p:spPr bwMode="auto">
          <a:xfrm>
            <a:off x="932507" y="1005060"/>
            <a:ext cx="7825385" cy="1494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2"/>
                </a:solidFill>
                <a:latin typeface="Calibri"/>
                <a:ea typeface="Geneva" pitchFamily="-65" charset="-128"/>
                <a:cs typeface="Calibri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2"/>
                </a:solidFill>
                <a:latin typeface="Calibri"/>
                <a:ea typeface="Geneva" pitchFamily="-65" charset="-128"/>
                <a:cs typeface="Calibri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2"/>
                </a:solidFill>
                <a:latin typeface="Calibri"/>
                <a:ea typeface="ヒラギノ角ゴ Pro W3" charset="-128"/>
                <a:cs typeface="Calibri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2"/>
                </a:solidFill>
                <a:latin typeface="Calibri"/>
                <a:ea typeface="ヒラギノ角ゴ Pro W3" charset="-128"/>
                <a:cs typeface="Calibri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2"/>
                </a:solidFill>
                <a:latin typeface="Calibri"/>
                <a:ea typeface="ヒラギノ角ゴ Pro W3" charset="-128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charset="0"/>
              <a:buNone/>
            </a:pPr>
            <a:r>
              <a:rPr lang="en-US" sz="2320" dirty="0">
                <a:solidFill>
                  <a:schemeClr val="tx1"/>
                </a:solidFill>
              </a:rPr>
              <a:t>“The science and engineering of making intelligent machines, especially intelligent computer programs”. 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charset="0"/>
              <a:buNone/>
            </a:pPr>
            <a:r>
              <a:rPr lang="en-US" sz="1820" i="1" dirty="0">
                <a:solidFill>
                  <a:schemeClr val="tx1"/>
                </a:solidFill>
              </a:rPr>
              <a:t>John McCarthy (one of the founders of AI discipline)</a:t>
            </a:r>
          </a:p>
          <a:p>
            <a:pPr marL="457200" indent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 charset="0"/>
              <a:buNone/>
            </a:pPr>
            <a:endParaRPr lang="en-US" sz="1220" i="1" dirty="0">
              <a:solidFill>
                <a:schemeClr val="tx1"/>
              </a:solidFill>
            </a:endParaRPr>
          </a:p>
        </p:txBody>
      </p:sp>
      <p:pic>
        <p:nvPicPr>
          <p:cNvPr id="8" name="Google Shape;74;p3">
            <a:extLst>
              <a:ext uri="{FF2B5EF4-FFF2-40B4-BE49-F238E27FC236}">
                <a16:creationId xmlns:a16="http://schemas.microsoft.com/office/drawing/2014/main" id="{B40435D4-8346-2BC7-8D7B-3663EF88D3D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9800" y="2419350"/>
            <a:ext cx="10668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raphic 14" descr="Gears with solid fill">
            <a:extLst>
              <a:ext uri="{FF2B5EF4-FFF2-40B4-BE49-F238E27FC236}">
                <a16:creationId xmlns:a16="http://schemas.microsoft.com/office/drawing/2014/main" id="{459EAD55-87AC-A5ED-8621-EF88D5CA3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6531" y="3504096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5BAFAF-B990-09C7-3E64-8C737AF455FF}"/>
              </a:ext>
            </a:extLst>
          </p:cNvPr>
          <p:cNvSpPr txBox="1"/>
          <p:nvPr/>
        </p:nvSpPr>
        <p:spPr>
          <a:xfrm>
            <a:off x="3278438" y="3005313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Science of mimicking human behavior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73AA44-06AF-38AA-EB87-78959D2FC236}"/>
              </a:ext>
            </a:extLst>
          </p:cNvPr>
          <p:cNvSpPr txBox="1"/>
          <p:nvPr/>
        </p:nvSpPr>
        <p:spPr>
          <a:xfrm>
            <a:off x="3133028" y="2640347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AI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F58A297E-43BC-3B34-DC04-074CF5F5DB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69765" y="3410850"/>
            <a:ext cx="649662" cy="355951"/>
          </a:xfrm>
          <a:prstGeom prst="bentConnector3">
            <a:avLst>
              <a:gd name="adj1" fmla="val 9738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717DA3B-6C09-7F9C-FBC1-2123A39819ED}"/>
              </a:ext>
            </a:extLst>
          </p:cNvPr>
          <p:cNvSpPr txBox="1"/>
          <p:nvPr/>
        </p:nvSpPr>
        <p:spPr>
          <a:xfrm>
            <a:off x="4267200" y="4027851"/>
            <a:ext cx="476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Subset of AI that trains machine how to learn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A587E9-2FED-EC7C-EE36-348BBA174E39}"/>
              </a:ext>
            </a:extLst>
          </p:cNvPr>
          <p:cNvSpPr txBox="1"/>
          <p:nvPr/>
        </p:nvSpPr>
        <p:spPr>
          <a:xfrm>
            <a:off x="4267200" y="3643642"/>
            <a:ext cx="2359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712530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560BE-7DF1-08BC-EA45-755761BB6E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7" name="Google Shape;83;p4">
            <a:extLst>
              <a:ext uri="{FF2B5EF4-FFF2-40B4-BE49-F238E27FC236}">
                <a16:creationId xmlns:a16="http://schemas.microsoft.com/office/drawing/2014/main" id="{C3F6E1BD-608E-F6B9-C782-1132405F1D5E}"/>
              </a:ext>
            </a:extLst>
          </p:cNvPr>
          <p:cNvSpPr txBox="1"/>
          <p:nvPr/>
        </p:nvSpPr>
        <p:spPr>
          <a:xfrm>
            <a:off x="500558" y="19958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accent1"/>
                </a:solidFill>
                <a:latin typeface="+mn-lt"/>
                <a:ea typeface="Arial"/>
                <a:cs typeface="Arial"/>
                <a:sym typeface="Arial"/>
              </a:rPr>
              <a:t>Artificial Intelligence (AI) is applied in a variety of sectors</a:t>
            </a:r>
            <a:endParaRPr sz="32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8" name="Google Shape;84;p4">
            <a:extLst>
              <a:ext uri="{FF2B5EF4-FFF2-40B4-BE49-F238E27FC236}">
                <a16:creationId xmlns:a16="http://schemas.microsoft.com/office/drawing/2014/main" id="{B8F7942C-2F37-428A-1585-C1BA68B0D213}"/>
              </a:ext>
            </a:extLst>
          </p:cNvPr>
          <p:cNvSpPr txBox="1"/>
          <p:nvPr/>
        </p:nvSpPr>
        <p:spPr>
          <a:xfrm>
            <a:off x="4144007" y="1275514"/>
            <a:ext cx="4573603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Healthcare: </a:t>
            </a: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can assist doctors to make better and faster diagnosis. Can provide insights and analysis of clinical data, improve patient monitoring, etc.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87;p4">
            <a:extLst>
              <a:ext uri="{FF2B5EF4-FFF2-40B4-BE49-F238E27FC236}">
                <a16:creationId xmlns:a16="http://schemas.microsoft.com/office/drawing/2014/main" id="{A02B9649-8F1E-31E5-C114-5C678D79E857}"/>
              </a:ext>
            </a:extLst>
          </p:cNvPr>
          <p:cNvSpPr txBox="1"/>
          <p:nvPr/>
        </p:nvSpPr>
        <p:spPr>
          <a:xfrm>
            <a:off x="4178643" y="2719812"/>
            <a:ext cx="49530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Biomedical Research: </a:t>
            </a: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assist in prediction (e.g., protein structure), categorization (e.g., pathogenic vs. non-pathogenic variant), summarization of data, etc. </a:t>
            </a:r>
            <a:endParaRPr dirty="0"/>
          </a:p>
        </p:txBody>
      </p:sp>
      <p:pic>
        <p:nvPicPr>
          <p:cNvPr id="13" name="Picture 12" descr="A circular diagram of various colored squares with text&#10;&#10;Description automatically generated">
            <a:extLst>
              <a:ext uri="{FF2B5EF4-FFF2-40B4-BE49-F238E27FC236}">
                <a16:creationId xmlns:a16="http://schemas.microsoft.com/office/drawing/2014/main" id="{85C461C6-CD9D-A404-DCD7-C0AB1ED6D3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113" t="19503" r="17083" b="18510"/>
          <a:stretch/>
        </p:blipFill>
        <p:spPr>
          <a:xfrm>
            <a:off x="329046" y="971550"/>
            <a:ext cx="3505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3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Google Shape;130;p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169C4A0-8CA6-CAC4-7CE5-F30386ADA584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3"/>
          <a:srcRect b="19"/>
          <a:stretch/>
        </p:blipFill>
        <p:spPr>
          <a:xfrm>
            <a:off x="20" y="961"/>
            <a:ext cx="9143980" cy="514253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26FE9-FB3B-8BC9-741F-F224BD3513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Aft>
                <a:spcPts val="600"/>
              </a:spcAft>
              <a:defRPr/>
            </a:pPr>
            <a:fld id="{67ED70C6-FDCB-5747-9A21-CEFC4DDC4D7F}" type="slidenum"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 algn="r" defTabSz="914400">
                <a:lnSpc>
                  <a:spcPct val="90000"/>
                </a:lnSpc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Google Shape;125;p7">
            <a:extLst>
              <a:ext uri="{FF2B5EF4-FFF2-40B4-BE49-F238E27FC236}">
                <a16:creationId xmlns:a16="http://schemas.microsoft.com/office/drawing/2014/main" id="{01EBD418-05B9-82E7-B20B-7DF10BF15308}"/>
              </a:ext>
            </a:extLst>
          </p:cNvPr>
          <p:cNvSpPr txBox="1">
            <a:spLocks/>
          </p:cNvSpPr>
          <p:nvPr/>
        </p:nvSpPr>
        <p:spPr bwMode="auto">
          <a:xfrm>
            <a:off x="311700" y="4737326"/>
            <a:ext cx="8520600" cy="57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11111"/>
            </a:pPr>
            <a:r>
              <a:rPr lang="en-US" sz="2200" dirty="0">
                <a:solidFill>
                  <a:srgbClr val="4A86E8"/>
                </a:solidFill>
              </a:rPr>
              <a:t>A Snapshot of History of AI/ML</a:t>
            </a:r>
          </a:p>
        </p:txBody>
      </p:sp>
    </p:spTree>
    <p:extLst>
      <p:ext uri="{BB962C8B-B14F-4D97-AF65-F5344CB8AC3E}">
        <p14:creationId xmlns:p14="http://schemas.microsoft.com/office/powerpoint/2010/main" val="1371222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CF1FE-4429-59A9-FF48-11A8D135D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Google Shape;136;p8">
            <a:extLst>
              <a:ext uri="{FF2B5EF4-FFF2-40B4-BE49-F238E27FC236}">
                <a16:creationId xmlns:a16="http://schemas.microsoft.com/office/drawing/2014/main" id="{E4BDFACF-8190-2C69-31F9-94876B3DFE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0260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>
                <a:solidFill>
                  <a:schemeClr val="accent1"/>
                </a:solidFill>
              </a:rPr>
              <a:t> Examining the Timeline Through a DEI Lens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" name="Google Shape;138;p8">
            <a:extLst>
              <a:ext uri="{FF2B5EF4-FFF2-40B4-BE49-F238E27FC236}">
                <a16:creationId xmlns:a16="http://schemas.microsoft.com/office/drawing/2014/main" id="{679C9FA3-D95E-34DF-5586-BF276CB07B63}"/>
              </a:ext>
            </a:extLst>
          </p:cNvPr>
          <p:cNvSpPr txBox="1"/>
          <p:nvPr/>
        </p:nvSpPr>
        <p:spPr>
          <a:xfrm>
            <a:off x="232555" y="1256500"/>
            <a:ext cx="3396537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 a moment to review the different researchers highlighted in this timeline: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https://labelyourdata.com/articles/history-of-machine-learning-how-did-it-all-start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Does anything strike you?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39;p8">
            <a:extLst>
              <a:ext uri="{FF2B5EF4-FFF2-40B4-BE49-F238E27FC236}">
                <a16:creationId xmlns:a16="http://schemas.microsoft.com/office/drawing/2014/main" id="{18BD5D86-BDAC-AAB3-0E6D-4936A4AB46C0}"/>
              </a:ext>
            </a:extLst>
          </p:cNvPr>
          <p:cNvSpPr txBox="1"/>
          <p:nvPr/>
        </p:nvSpPr>
        <p:spPr>
          <a:xfrm>
            <a:off x="3505200" y="4148214"/>
            <a:ext cx="304055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https://</a:t>
            </a:r>
            <a:r>
              <a:rPr lang="en-US" sz="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spectrum.ieee.org</a:t>
            </a:r>
            <a:r>
              <a:rPr lang="en-US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/untold-history-of-ai-invisible-woman-programmed-americas-first-electronic-computer</a:t>
            </a:r>
            <a:endParaRPr sz="800" dirty="0"/>
          </a:p>
        </p:txBody>
      </p:sp>
      <p:pic>
        <p:nvPicPr>
          <p:cNvPr id="8" name="Google Shape;140;p8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A01D90C2-7695-2907-F8F6-47A31CD9DE7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0895" y="984484"/>
            <a:ext cx="2514401" cy="317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41;p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8BC31F0-CFDA-4728-0291-C29B203F854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27099" y="1338999"/>
            <a:ext cx="2767755" cy="2204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42;p8">
            <a:extLst>
              <a:ext uri="{FF2B5EF4-FFF2-40B4-BE49-F238E27FC236}">
                <a16:creationId xmlns:a16="http://schemas.microsoft.com/office/drawing/2014/main" id="{EF936DFE-29B2-D3E2-5469-917CEF77D147}"/>
              </a:ext>
            </a:extLst>
          </p:cNvPr>
          <p:cNvSpPr txBox="1"/>
          <p:nvPr/>
        </p:nvSpPr>
        <p:spPr>
          <a:xfrm>
            <a:off x="6429359" y="3627685"/>
            <a:ext cx="251440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Source:https</a:t>
            </a:r>
            <a:r>
              <a:rPr lang="en-US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://</a:t>
            </a:r>
            <a:r>
              <a:rPr lang="en-US" sz="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www.technologyreview.com</a:t>
            </a:r>
            <a:r>
              <a:rPr lang="en-US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/2018/02/14/145462/were-in-a-diversity-crisis-black-in-ais-founder-on-whats-poisoning-the-algorithms-in-our/</a:t>
            </a:r>
            <a:endParaRPr sz="800" dirty="0"/>
          </a:p>
        </p:txBody>
      </p:sp>
      <p:sp>
        <p:nvSpPr>
          <p:cNvPr id="11" name="Google Shape;143;p8">
            <a:extLst>
              <a:ext uri="{FF2B5EF4-FFF2-40B4-BE49-F238E27FC236}">
                <a16:creationId xmlns:a16="http://schemas.microsoft.com/office/drawing/2014/main" id="{18001ACC-9944-2591-7A02-00417372FAD5}"/>
              </a:ext>
            </a:extLst>
          </p:cNvPr>
          <p:cNvSpPr txBox="1"/>
          <p:nvPr/>
        </p:nvSpPr>
        <p:spPr>
          <a:xfrm>
            <a:off x="3670895" y="742680"/>
            <a:ext cx="415053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Contributions ignored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44;p8">
            <a:extLst>
              <a:ext uri="{FF2B5EF4-FFF2-40B4-BE49-F238E27FC236}">
                <a16:creationId xmlns:a16="http://schemas.microsoft.com/office/drawing/2014/main" id="{629E1201-55F4-56F3-1421-36BB3AD0FDED}"/>
              </a:ext>
            </a:extLst>
          </p:cNvPr>
          <p:cNvSpPr txBox="1"/>
          <p:nvPr/>
        </p:nvSpPr>
        <p:spPr>
          <a:xfrm>
            <a:off x="6317150" y="984484"/>
            <a:ext cx="415053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representation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728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BD45F-6B0C-8091-A635-A9B49B4F7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7C7C55-991D-1EFA-7433-FC4C51DDC2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0" b="70005"/>
          <a:stretch/>
        </p:blipFill>
        <p:spPr>
          <a:xfrm>
            <a:off x="2030160" y="698078"/>
            <a:ext cx="5083679" cy="37473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7D8D9-A1B7-7A84-5224-83BF4D6F76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8" name="Google Shape;107;p6">
            <a:extLst>
              <a:ext uri="{FF2B5EF4-FFF2-40B4-BE49-F238E27FC236}">
                <a16:creationId xmlns:a16="http://schemas.microsoft.com/office/drawing/2014/main" id="{4D631C4B-C397-32FB-4A19-19BFA82A5302}"/>
              </a:ext>
            </a:extLst>
          </p:cNvPr>
          <p:cNvSpPr txBox="1">
            <a:spLocks/>
          </p:cNvSpPr>
          <p:nvPr/>
        </p:nvSpPr>
        <p:spPr bwMode="auto">
          <a:xfrm>
            <a:off x="1089064" y="1349628"/>
            <a:ext cx="2957100" cy="46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2"/>
                </a:solidFill>
                <a:latin typeface="Calibri"/>
                <a:ea typeface="Geneva" pitchFamily="-65" charset="-128"/>
                <a:cs typeface="Calibri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2"/>
                </a:solidFill>
                <a:latin typeface="Calibri"/>
                <a:ea typeface="Geneva" pitchFamily="-65" charset="-128"/>
                <a:cs typeface="Calibri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2"/>
                </a:solidFill>
                <a:latin typeface="Calibri"/>
                <a:ea typeface="ヒラギノ角ゴ Pro W3" charset="-128"/>
                <a:cs typeface="Calibri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2"/>
                </a:solidFill>
                <a:latin typeface="Calibri"/>
                <a:ea typeface="ヒラギノ角ゴ Pro W3" charset="-128"/>
                <a:cs typeface="Calibri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2"/>
                </a:solidFill>
                <a:latin typeface="Calibri"/>
                <a:ea typeface="ヒラギノ角ゴ Pro W3" charset="-128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charset="0"/>
              <a:buNone/>
            </a:pPr>
            <a:r>
              <a:rPr lang="en-US" sz="1600" b="1">
                <a:solidFill>
                  <a:schemeClr val="lt1"/>
                </a:solidFill>
              </a:rPr>
              <a:t>Traditional Paradigm </a:t>
            </a:r>
          </a:p>
        </p:txBody>
      </p:sp>
      <p:sp>
        <p:nvSpPr>
          <p:cNvPr id="9" name="Google Shape;108;p6">
            <a:extLst>
              <a:ext uri="{FF2B5EF4-FFF2-40B4-BE49-F238E27FC236}">
                <a16:creationId xmlns:a16="http://schemas.microsoft.com/office/drawing/2014/main" id="{0871BF1A-0391-B667-EABD-FD8E1F2B267C}"/>
              </a:ext>
            </a:extLst>
          </p:cNvPr>
          <p:cNvSpPr txBox="1">
            <a:spLocks/>
          </p:cNvSpPr>
          <p:nvPr/>
        </p:nvSpPr>
        <p:spPr bwMode="auto">
          <a:xfrm>
            <a:off x="311700" y="12742"/>
            <a:ext cx="8520600" cy="60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SzPct val="111111"/>
            </a:pPr>
            <a:r>
              <a:rPr lang="en-US" dirty="0">
                <a:solidFill>
                  <a:schemeClr val="accent1"/>
                </a:solidFill>
              </a:rPr>
              <a:t>Machine Learning is a Data Driven Approach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F5C13D-C816-7470-0ABF-4BF271152367}"/>
              </a:ext>
            </a:extLst>
          </p:cNvPr>
          <p:cNvSpPr txBox="1"/>
          <p:nvPr/>
        </p:nvSpPr>
        <p:spPr>
          <a:xfrm>
            <a:off x="1129415" y="1580328"/>
            <a:ext cx="216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Traditional paradigm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9B4966-7E3C-6E85-B32A-6EEB01C77B68}"/>
              </a:ext>
            </a:extLst>
          </p:cNvPr>
          <p:cNvSpPr txBox="1"/>
          <p:nvPr/>
        </p:nvSpPr>
        <p:spPr>
          <a:xfrm>
            <a:off x="5932642" y="1580328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680604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"/>
          <p:cNvSpPr txBox="1">
            <a:spLocks noGrp="1"/>
          </p:cNvSpPr>
          <p:nvPr>
            <p:ph type="title"/>
          </p:nvPr>
        </p:nvSpPr>
        <p:spPr>
          <a:xfrm>
            <a:off x="229200" y="70888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>
                <a:solidFill>
                  <a:schemeClr val="accent1"/>
                </a:solidFill>
              </a:rPr>
              <a:t>What does learning mean in ML?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70" name="Google Shape;170;p11"/>
          <p:cNvSpPr/>
          <p:nvPr/>
        </p:nvSpPr>
        <p:spPr>
          <a:xfrm>
            <a:off x="433613" y="1701250"/>
            <a:ext cx="2469300" cy="607800"/>
          </a:xfrm>
          <a:prstGeom prst="homePlate">
            <a:avLst>
              <a:gd name="adj" fmla="val 0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1"/>
          <p:cNvSpPr txBox="1">
            <a:spLocks noGrp="1"/>
          </p:cNvSpPr>
          <p:nvPr>
            <p:ph type="body" idx="4294967295"/>
          </p:nvPr>
        </p:nvSpPr>
        <p:spPr>
          <a:xfrm>
            <a:off x="433613" y="1847951"/>
            <a:ext cx="2257200" cy="314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US" sz="1290" b="1">
                <a:solidFill>
                  <a:schemeClr val="lt1"/>
                </a:solidFill>
              </a:rPr>
              <a:t>The Task, T</a:t>
            </a:r>
            <a:endParaRPr sz="1290" b="1">
              <a:solidFill>
                <a:schemeClr val="lt1"/>
              </a:solidFill>
            </a:endParaRPr>
          </a:p>
        </p:txBody>
      </p:sp>
      <p:sp>
        <p:nvSpPr>
          <p:cNvPr id="172" name="Google Shape;172;p11"/>
          <p:cNvSpPr txBox="1">
            <a:spLocks noGrp="1"/>
          </p:cNvSpPr>
          <p:nvPr>
            <p:ph type="body" idx="4294967295"/>
          </p:nvPr>
        </p:nvSpPr>
        <p:spPr>
          <a:xfrm>
            <a:off x="424025" y="2309050"/>
            <a:ext cx="2471700" cy="23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b="1" dirty="0"/>
              <a:t>Exact problem to solve</a:t>
            </a:r>
            <a:endParaRPr sz="1400" b="1" dirty="0"/>
          </a:p>
          <a:p>
            <a:pPr marL="457200" lvl="0" indent="-31698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92"/>
              <a:buChar char="●"/>
            </a:pPr>
            <a:r>
              <a:rPr lang="en-US" sz="1391" dirty="0"/>
              <a:t>Classification or categorization</a:t>
            </a:r>
            <a:endParaRPr sz="1391" dirty="0"/>
          </a:p>
          <a:p>
            <a:pPr marL="457200" lvl="0" indent="-31698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92"/>
              <a:buChar char="●"/>
            </a:pPr>
            <a:r>
              <a:rPr lang="en-US" sz="1391" dirty="0"/>
              <a:t>Regression</a:t>
            </a:r>
            <a:endParaRPr sz="1391" dirty="0"/>
          </a:p>
          <a:p>
            <a:pPr marL="457200" lvl="0" indent="-31698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92"/>
              <a:buChar char="●"/>
            </a:pPr>
            <a:r>
              <a:rPr lang="en-US" sz="1391" dirty="0"/>
              <a:t>Anomaly detection</a:t>
            </a:r>
            <a:endParaRPr sz="1391" dirty="0"/>
          </a:p>
          <a:p>
            <a:pPr marL="457200" lvl="0" indent="-31698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92"/>
              <a:buChar char="●"/>
            </a:pPr>
            <a:r>
              <a:rPr lang="en-US" sz="1391" dirty="0"/>
              <a:t>Translation</a:t>
            </a:r>
            <a:endParaRPr sz="1391" dirty="0"/>
          </a:p>
          <a:p>
            <a:pPr marL="457200" lvl="0" indent="-31698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92"/>
              <a:buChar char="●"/>
            </a:pPr>
            <a:r>
              <a:rPr lang="en-US" sz="1391" dirty="0"/>
              <a:t>Clustering or grouping</a:t>
            </a:r>
            <a:endParaRPr sz="1391" dirty="0"/>
          </a:p>
        </p:txBody>
      </p:sp>
      <p:sp>
        <p:nvSpPr>
          <p:cNvPr id="173" name="Google Shape;173;p11"/>
          <p:cNvSpPr/>
          <p:nvPr/>
        </p:nvSpPr>
        <p:spPr>
          <a:xfrm>
            <a:off x="3046039" y="1701250"/>
            <a:ext cx="2760600" cy="607800"/>
          </a:xfrm>
          <a:prstGeom prst="chevron">
            <a:avLst>
              <a:gd name="adj" fmla="val 0"/>
            </a:avLst>
          </a:prstGeom>
          <a:solidFill>
            <a:srgbClr val="D5A6BD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1"/>
          <p:cNvSpPr txBox="1">
            <a:spLocks noGrp="1"/>
          </p:cNvSpPr>
          <p:nvPr>
            <p:ph type="body" idx="4294967295"/>
          </p:nvPr>
        </p:nvSpPr>
        <p:spPr>
          <a:xfrm>
            <a:off x="3046050" y="1847950"/>
            <a:ext cx="27186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US" sz="1290" b="1">
                <a:solidFill>
                  <a:schemeClr val="lt1"/>
                </a:solidFill>
              </a:rPr>
              <a:t>The Experience, E</a:t>
            </a:r>
            <a:endParaRPr sz="1290" b="1">
              <a:solidFill>
                <a:schemeClr val="lt1"/>
              </a:solidFill>
            </a:endParaRPr>
          </a:p>
        </p:txBody>
      </p:sp>
      <p:sp>
        <p:nvSpPr>
          <p:cNvPr id="175" name="Google Shape;175;p11"/>
          <p:cNvSpPr txBox="1">
            <a:spLocks noGrp="1"/>
          </p:cNvSpPr>
          <p:nvPr>
            <p:ph type="body" idx="4294967295"/>
          </p:nvPr>
        </p:nvSpPr>
        <p:spPr>
          <a:xfrm>
            <a:off x="3037650" y="2309050"/>
            <a:ext cx="2903700" cy="23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b="1"/>
              <a:t>Learning algorithm or model learns inherent pattern from data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Supervised learning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Unsupervised learning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Semi-supervised learning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Reinforcement learning</a:t>
            </a:r>
            <a:endParaRPr sz="1400"/>
          </a:p>
        </p:txBody>
      </p:sp>
      <p:sp>
        <p:nvSpPr>
          <p:cNvPr id="176" name="Google Shape;176;p11"/>
          <p:cNvSpPr/>
          <p:nvPr/>
        </p:nvSpPr>
        <p:spPr>
          <a:xfrm>
            <a:off x="5949764" y="1701250"/>
            <a:ext cx="2760600" cy="607800"/>
          </a:xfrm>
          <a:prstGeom prst="chevron">
            <a:avLst>
              <a:gd name="adj" fmla="val 0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1"/>
          <p:cNvSpPr txBox="1">
            <a:spLocks noGrp="1"/>
          </p:cNvSpPr>
          <p:nvPr>
            <p:ph type="body" idx="4294967295"/>
          </p:nvPr>
        </p:nvSpPr>
        <p:spPr>
          <a:xfrm>
            <a:off x="6255495" y="1847951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US" sz="1290" b="1">
                <a:solidFill>
                  <a:schemeClr val="lt1"/>
                </a:solidFill>
              </a:rPr>
              <a:t>The Performance, P</a:t>
            </a:r>
            <a:endParaRPr sz="1290" b="1">
              <a:solidFill>
                <a:schemeClr val="lt1"/>
              </a:solidFill>
            </a:endParaRPr>
          </a:p>
        </p:txBody>
      </p:sp>
      <p:sp>
        <p:nvSpPr>
          <p:cNvPr id="178" name="Google Shape;178;p11"/>
          <p:cNvSpPr txBox="1">
            <a:spLocks noGrp="1"/>
          </p:cNvSpPr>
          <p:nvPr>
            <p:ph type="body" idx="4294967295"/>
          </p:nvPr>
        </p:nvSpPr>
        <p:spPr>
          <a:xfrm>
            <a:off x="5949775" y="2254475"/>
            <a:ext cx="2834400" cy="23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b="1" dirty="0"/>
              <a:t>A quantitative measure or metric used to see how well the model is performing the task T with experience E</a:t>
            </a:r>
            <a:endParaRPr sz="1400" b="1" dirty="0"/>
          </a:p>
          <a:p>
            <a:pPr marL="457200" lvl="0" indent="-31698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92"/>
              <a:buChar char="●"/>
            </a:pPr>
            <a:r>
              <a:rPr lang="en-US" sz="1391" dirty="0"/>
              <a:t>Accuracy</a:t>
            </a:r>
            <a:endParaRPr sz="1391" dirty="0"/>
          </a:p>
          <a:p>
            <a:pPr marL="457200" lvl="0" indent="-31698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92"/>
              <a:buChar char="●"/>
            </a:pPr>
            <a:r>
              <a:rPr lang="en-US" sz="1391" dirty="0"/>
              <a:t>Precision</a:t>
            </a:r>
            <a:endParaRPr sz="1391" dirty="0"/>
          </a:p>
          <a:p>
            <a:pPr marL="457200" lvl="0" indent="-31698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92"/>
              <a:buChar char="●"/>
            </a:pPr>
            <a:r>
              <a:rPr lang="en-US" sz="1391" dirty="0"/>
              <a:t>Recall</a:t>
            </a:r>
            <a:endParaRPr sz="1391" dirty="0"/>
          </a:p>
          <a:p>
            <a:pPr marL="457200" lvl="0" indent="-31698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92"/>
              <a:buChar char="●"/>
            </a:pPr>
            <a:r>
              <a:rPr lang="en-US" sz="1391" dirty="0"/>
              <a:t>F1 score</a:t>
            </a:r>
            <a:endParaRPr sz="1391" dirty="0"/>
          </a:p>
          <a:p>
            <a:pPr marL="457200" lvl="0" indent="-31698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92"/>
              <a:buChar char="●"/>
            </a:pPr>
            <a:r>
              <a:rPr lang="en-US" sz="1391" dirty="0"/>
              <a:t>Error/Misclassification rate</a:t>
            </a:r>
            <a:endParaRPr sz="1391" dirty="0"/>
          </a:p>
        </p:txBody>
      </p:sp>
      <p:sp>
        <p:nvSpPr>
          <p:cNvPr id="179" name="Google Shape;179;p11"/>
          <p:cNvSpPr txBox="1"/>
          <p:nvPr/>
        </p:nvSpPr>
        <p:spPr>
          <a:xfrm>
            <a:off x="123275" y="678688"/>
            <a:ext cx="8520600" cy="98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“A computer program is said to learn from experience </a:t>
            </a:r>
            <a:r>
              <a:rPr lang="en-US" sz="1500" b="1" i="0" u="none" strike="noStrike" cap="none" dirty="0">
                <a:solidFill>
                  <a:srgbClr val="FB9A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respect to some class of tasks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performance measure </a:t>
            </a:r>
            <a:r>
              <a:rPr lang="en-US" sz="15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if its performance at tasks in </a:t>
            </a:r>
            <a:r>
              <a:rPr lang="en-US" sz="15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as measured by </a:t>
            </a:r>
            <a:r>
              <a:rPr lang="en-US" sz="15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improves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experience </a:t>
            </a:r>
            <a:r>
              <a:rPr lang="en-US" sz="1500" b="1" i="0" u="none" strike="noStrike" cap="none" dirty="0">
                <a:solidFill>
                  <a:srgbClr val="FB9A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.” - </a:t>
            </a:r>
            <a:r>
              <a:rPr lang="en-US" sz="15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Professor Tom Mitchell (1997) </a:t>
            </a:r>
            <a:endParaRPr sz="15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None/>
              </a:pPr>
              <a:t>7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2" descr="A picture containing text, queen, devi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2897" y="0"/>
            <a:ext cx="5019903" cy="466321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None/>
              </a:pPr>
              <a:t>8</a:t>
            </a:fld>
            <a:endParaRPr/>
          </a:p>
        </p:txBody>
      </p:sp>
      <p:grpSp>
        <p:nvGrpSpPr>
          <p:cNvPr id="188" name="Google Shape;188;p12"/>
          <p:cNvGrpSpPr/>
          <p:nvPr/>
        </p:nvGrpSpPr>
        <p:grpSpPr>
          <a:xfrm>
            <a:off x="3693226" y="174343"/>
            <a:ext cx="2878093" cy="705010"/>
            <a:chOff x="3693227" y="127261"/>
            <a:chExt cx="4108862" cy="1915295"/>
          </a:xfrm>
        </p:grpSpPr>
        <p:sp>
          <p:nvSpPr>
            <p:cNvPr id="189" name="Google Shape;189;p12"/>
            <p:cNvSpPr/>
            <p:nvPr/>
          </p:nvSpPr>
          <p:spPr>
            <a:xfrm>
              <a:off x="3693227" y="127261"/>
              <a:ext cx="4108862" cy="1915295"/>
            </a:xfrm>
            <a:prstGeom prst="roundRect">
              <a:avLst>
                <a:gd name="adj" fmla="val 16667"/>
              </a:avLst>
            </a:prstGeom>
            <a:solidFill>
              <a:srgbClr val="7030A0">
                <a:alpha val="2078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2"/>
            <p:cNvSpPr txBox="1"/>
            <p:nvPr/>
          </p:nvSpPr>
          <p:spPr>
            <a:xfrm>
              <a:off x="6551016" y="326394"/>
              <a:ext cx="1251073" cy="11953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Task</a:t>
              </a:r>
              <a:endParaRPr dirty="0"/>
            </a:p>
          </p:txBody>
        </p:sp>
      </p:grpSp>
      <p:sp>
        <p:nvSpPr>
          <p:cNvPr id="191" name="Google Shape;191;p12"/>
          <p:cNvSpPr/>
          <p:nvPr/>
        </p:nvSpPr>
        <p:spPr>
          <a:xfrm>
            <a:off x="5592913" y="946413"/>
            <a:ext cx="2165477" cy="2473155"/>
          </a:xfrm>
          <a:prstGeom prst="roundRect">
            <a:avLst>
              <a:gd name="adj" fmla="val 16667"/>
            </a:avLst>
          </a:prstGeom>
          <a:solidFill>
            <a:srgbClr val="FB9AFF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2"/>
          <p:cNvSpPr txBox="1"/>
          <p:nvPr/>
        </p:nvSpPr>
        <p:spPr>
          <a:xfrm>
            <a:off x="6102078" y="2187947"/>
            <a:ext cx="18989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DA13BE"/>
                </a:solidFill>
                <a:latin typeface="Arial"/>
                <a:ea typeface="Arial"/>
                <a:cs typeface="Arial"/>
                <a:sym typeface="Arial"/>
              </a:rPr>
              <a:t>Experience</a:t>
            </a:r>
            <a:endParaRPr dirty="0"/>
          </a:p>
        </p:txBody>
      </p:sp>
      <p:sp>
        <p:nvSpPr>
          <p:cNvPr id="193" name="Google Shape;193;p12"/>
          <p:cNvSpPr/>
          <p:nvPr/>
        </p:nvSpPr>
        <p:spPr>
          <a:xfrm>
            <a:off x="2379803" y="3541041"/>
            <a:ext cx="3395877" cy="862700"/>
          </a:xfrm>
          <a:prstGeom prst="roundRect">
            <a:avLst>
              <a:gd name="adj" fmla="val 16667"/>
            </a:avLst>
          </a:prstGeom>
          <a:solidFill>
            <a:srgbClr val="C00000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2"/>
          <p:cNvSpPr txBox="1"/>
          <p:nvPr/>
        </p:nvSpPr>
        <p:spPr>
          <a:xfrm>
            <a:off x="2338905" y="3616757"/>
            <a:ext cx="23030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endParaRPr dirty="0"/>
          </a:p>
        </p:txBody>
      </p:sp>
      <p:sp>
        <p:nvSpPr>
          <p:cNvPr id="195" name="Google Shape;195;p12"/>
          <p:cNvSpPr/>
          <p:nvPr/>
        </p:nvSpPr>
        <p:spPr>
          <a:xfrm rot="-5400000">
            <a:off x="2230256" y="2320435"/>
            <a:ext cx="1357234" cy="1092258"/>
          </a:xfrm>
          <a:prstGeom prst="roundRect">
            <a:avLst>
              <a:gd name="adj" fmla="val 16667"/>
            </a:avLst>
          </a:prstGeom>
          <a:solidFill>
            <a:srgbClr val="C00000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UD Primary and Secondary">
      <a:dk1>
        <a:sysClr val="windowText" lastClr="000000"/>
      </a:dk1>
      <a:lt1>
        <a:sysClr val="window" lastClr="FFFFFF"/>
      </a:lt1>
      <a:dk2>
        <a:srgbClr val="00539F"/>
      </a:dk2>
      <a:lt2>
        <a:srgbClr val="EEECE1"/>
      </a:lt2>
      <a:accent1>
        <a:srgbClr val="4F81BD"/>
      </a:accent1>
      <a:accent2>
        <a:srgbClr val="AF1E2D"/>
      </a:accent2>
      <a:accent3>
        <a:srgbClr val="BED600"/>
      </a:accent3>
      <a:accent4>
        <a:srgbClr val="5A8E22"/>
      </a:accent4>
      <a:accent5>
        <a:srgbClr val="00A0DF"/>
      </a:accent5>
      <a:accent6>
        <a:srgbClr val="EF8200"/>
      </a:accent6>
      <a:hlink>
        <a:srgbClr val="00539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DA1DDEE-D062-174C-9BC5-A1B4EA858F2D}">
  <we:reference id="wa200006038" version="1.0.0.3" store="en-US" storeType="OMEX"/>
  <we:alternateReferences>
    <we:reference id="wa200006038" version="1.0.0.3" store="" storeType="OMEX"/>
  </we:alternateReferences>
  <we:properties>
    <we:property name="pptx_export_from_biorender" value="false"/>
  </we:properties>
  <we:bindings/>
  <we:snapshot xmlns:r="http://schemas.openxmlformats.org/officeDocument/2006/relationships"/>
  <we:extLst>
    <a:ext xmlns:a="http://schemas.openxmlformats.org/drawingml/2006/main" uri="{0858819E-0033-43BF-8937-05EC82904868}">
      <we:backgroundApp state="1" runtimeId="Taskpane.Url"/>
    </a:ext>
  </we:extLst>
</we:webextension>
</file>

<file path=docMetadata/LabelInfo.xml><?xml version="1.0" encoding="utf-8"?>
<clbl:labelList xmlns:clbl="http://schemas.microsoft.com/office/2020/mipLabelMetadata">
  <clbl:label id="{35879863-03e0-4f2c-9313-2d9b027a617f}" enabled="0" method="" siteId="{35879863-03e0-4f2c-9313-2d9b027a617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7369</TotalTime>
  <Words>1088</Words>
  <Application>Microsoft Macintosh PowerPoint</Application>
  <PresentationFormat>On-screen Show (16:9)</PresentationFormat>
  <Paragraphs>227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Helvetica Neue</vt:lpstr>
      <vt:lpstr>Roboto</vt:lpstr>
      <vt:lpstr>Office Theme</vt:lpstr>
      <vt:lpstr>PowerPoint Presentation</vt:lpstr>
      <vt:lpstr>PowerPoint Presentation</vt:lpstr>
      <vt:lpstr>What is Artificial Intelligence (AI)?</vt:lpstr>
      <vt:lpstr>PowerPoint Presentation</vt:lpstr>
      <vt:lpstr>PowerPoint Presentation</vt:lpstr>
      <vt:lpstr> Examining the Timeline Through a DEI Lens</vt:lpstr>
      <vt:lpstr>PowerPoint Presentation</vt:lpstr>
      <vt:lpstr>What does learning mean in ML?</vt:lpstr>
      <vt:lpstr>PowerPoint Presentation</vt:lpstr>
      <vt:lpstr>PowerPoint Presentation</vt:lpstr>
      <vt:lpstr>PowerPoint Presentation</vt:lpstr>
      <vt:lpstr>PowerPoint Presentation</vt:lpstr>
      <vt:lpstr>Machine Learning Methods</vt:lpstr>
      <vt:lpstr>Supervised Learning</vt:lpstr>
      <vt:lpstr>Unsupervised Learning</vt:lpstr>
      <vt:lpstr>Reinforcement Learning</vt:lpstr>
      <vt:lpstr>Batch (Offline) vs. Online Learning</vt:lpstr>
      <vt:lpstr>Instance-based learning</vt:lpstr>
      <vt:lpstr>Model-based learning</vt:lpstr>
      <vt:lpstr>Performance</vt:lpstr>
      <vt:lpstr>References</vt:lpstr>
    </vt:vector>
  </TitlesOfParts>
  <Company>University of Delaware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Gail Armstrong</dc:creator>
  <cp:lastModifiedBy>Cecilia Arighi</cp:lastModifiedBy>
  <cp:revision>89</cp:revision>
  <cp:lastPrinted>2024-11-13T19:52:58Z</cp:lastPrinted>
  <dcterms:created xsi:type="dcterms:W3CDTF">2014-12-16T17:00:44Z</dcterms:created>
  <dcterms:modified xsi:type="dcterms:W3CDTF">2025-01-17T21:14:35Z</dcterms:modified>
</cp:coreProperties>
</file>